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5" r:id="rId2"/>
    <p:sldId id="310" r:id="rId3"/>
    <p:sldId id="311" r:id="rId4"/>
    <p:sldId id="313" r:id="rId5"/>
    <p:sldId id="312" r:id="rId6"/>
    <p:sldId id="314" r:id="rId7"/>
    <p:sldId id="315" r:id="rId8"/>
    <p:sldId id="316" r:id="rId9"/>
    <p:sldId id="318" r:id="rId10"/>
    <p:sldId id="319" r:id="rId11"/>
    <p:sldId id="320" r:id="rId12"/>
    <p:sldId id="321" r:id="rId13"/>
    <p:sldId id="322" r:id="rId14"/>
    <p:sldId id="323" r:id="rId15"/>
    <p:sldId id="324" r:id="rId16"/>
    <p:sldId id="325" r:id="rId17"/>
    <p:sldId id="326" r:id="rId18"/>
    <p:sldId id="330" r:id="rId19"/>
    <p:sldId id="327" r:id="rId20"/>
    <p:sldId id="328" r:id="rId21"/>
    <p:sldId id="329" r:id="rId22"/>
  </p:sldIdLst>
  <p:sldSz cx="12188825"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29" autoAdjust="0"/>
  </p:normalViewPr>
  <p:slideViewPr>
    <p:cSldViewPr showGuides="1">
      <p:cViewPr varScale="1">
        <p:scale>
          <a:sx n="92" d="100"/>
          <a:sy n="92" d="100"/>
        </p:scale>
        <p:origin x="106" y="216"/>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24424775370199"/>
          <c:y val="0.45773160299407001"/>
          <c:w val="0.64146204352193203"/>
          <c:h val="0.37198843200155501"/>
        </c:manualLayout>
      </c:layout>
      <c:lineChart>
        <c:grouping val="standard"/>
        <c:varyColors val="0"/>
        <c:dLbls>
          <c:showLegendKey val="0"/>
          <c:showVal val="0"/>
          <c:showCatName val="0"/>
          <c:showSerName val="0"/>
          <c:showPercent val="0"/>
          <c:showBubbleSize val="0"/>
        </c:dLbls>
        <c:marker val="1"/>
        <c:smooth val="0"/>
        <c:axId val="2107318792"/>
        <c:axId val="2107334536"/>
      </c:lineChart>
      <c:catAx>
        <c:axId val="210731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7334536"/>
        <c:crosses val="autoZero"/>
        <c:auto val="1"/>
        <c:lblAlgn val="ctr"/>
        <c:lblOffset val="100"/>
        <c:noMultiLvlLbl val="0"/>
      </c:catAx>
      <c:valAx>
        <c:axId val="2107334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731879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24424775370199"/>
          <c:y val="0.45773160299407001"/>
          <c:w val="0.64146204352193203"/>
          <c:h val="0.37198843200155501"/>
        </c:manualLayout>
      </c:layout>
      <c:lineChart>
        <c:grouping val="standard"/>
        <c:varyColors val="0"/>
        <c:dLbls>
          <c:showLegendKey val="0"/>
          <c:showVal val="0"/>
          <c:showCatName val="0"/>
          <c:showSerName val="0"/>
          <c:showPercent val="0"/>
          <c:showBubbleSize val="0"/>
        </c:dLbls>
        <c:marker val="1"/>
        <c:smooth val="0"/>
        <c:axId val="2064820648"/>
        <c:axId val="2064902696"/>
      </c:lineChart>
      <c:catAx>
        <c:axId val="206482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4902696"/>
        <c:crosses val="autoZero"/>
        <c:auto val="1"/>
        <c:lblAlgn val="ctr"/>
        <c:lblOffset val="100"/>
        <c:noMultiLvlLbl val="0"/>
      </c:catAx>
      <c:valAx>
        <c:axId val="20649026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48206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_rels/drawing2.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3" name="Picture 2">
          <a:extLst xmlns:a="http://schemas.openxmlformats.org/drawingml/2006/main">
            <a:ext uri="{FF2B5EF4-FFF2-40B4-BE49-F238E27FC236}">
              <a16:creationId xmlns:a16="http://schemas.microsoft.com/office/drawing/2014/main" id="{FE885635-4FBB-494A-8DA8-26CE1AD6BDE0}"/>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t="44125" r="6818" b="8706"/>
        <a:stretch xmlns:a="http://schemas.openxmlformats.org/drawingml/2006/main">
          <a:fillRect/>
        </a:stretch>
      </cdr:blipFill>
      <cdr:spPr bwMode="auto">
        <a:xfrm xmlns:a="http://schemas.openxmlformats.org/drawingml/2006/main">
          <a:off x="0" y="0"/>
          <a:ext cx="5652119" cy="3238872"/>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3" name="Picture 2">
          <a:extLst xmlns:a="http://schemas.openxmlformats.org/drawingml/2006/main">
            <a:ext uri="{FF2B5EF4-FFF2-40B4-BE49-F238E27FC236}">
              <a16:creationId xmlns:a16="http://schemas.microsoft.com/office/drawing/2014/main" id="{FE885635-4FBB-494A-8DA8-26CE1AD6BDE0}"/>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t="44125" r="6818" b="8706"/>
        <a:stretch xmlns:a="http://schemas.openxmlformats.org/drawingml/2006/main">
          <a:fillRect/>
        </a:stretch>
      </cdr:blipFill>
      <cdr:spPr bwMode="auto">
        <a:xfrm xmlns:a="http://schemas.openxmlformats.org/drawingml/2006/main">
          <a:off x="0" y="0"/>
          <a:ext cx="5652119" cy="3238872"/>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3/4/2021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3/4/2021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3/4/2021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3/4/2021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3/4/2021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3/4/2021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3/4/2021</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3/4/2021</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3/4/2021</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3/4/2021</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3/4/2021</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3/4/2021</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3/4/2021</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09836" y="620688"/>
            <a:ext cx="7869560" cy="3312368"/>
          </a:xfrm>
        </p:spPr>
        <p:txBody>
          <a:bodyPr>
            <a:normAutofit/>
          </a:bodyPr>
          <a:lstStyle/>
          <a:p>
            <a:pPr algn="ctr"/>
            <a:r>
              <a:rPr lang="en-US" sz="8000" dirty="0"/>
              <a:t>Timothy Richard Appeal </a:t>
            </a:r>
            <a:br>
              <a:rPr lang="en-US" sz="8000" dirty="0"/>
            </a:br>
            <a:r>
              <a:rPr lang="en-US" sz="4800" dirty="0"/>
              <a:t>– education for Syrian Children</a:t>
            </a:r>
          </a:p>
        </p:txBody>
      </p:sp>
      <p:sp>
        <p:nvSpPr>
          <p:cNvPr id="4" name="Subtitle 3"/>
          <p:cNvSpPr>
            <a:spLocks noGrp="1"/>
          </p:cNvSpPr>
          <p:nvPr>
            <p:ph type="subTitle" idx="1"/>
          </p:nvPr>
        </p:nvSpPr>
        <p:spPr>
          <a:xfrm>
            <a:off x="1053852" y="4797152"/>
            <a:ext cx="8229600" cy="1219200"/>
          </a:xfrm>
        </p:spPr>
        <p:txBody>
          <a:bodyPr/>
          <a:lstStyle/>
          <a:p>
            <a:pPr algn="ctr"/>
            <a:r>
              <a:rPr lang="it-IT" dirty="0">
                <a:latin typeface="Arial Nova Cond" panose="020B0506020202020204" pitchFamily="34" charset="0"/>
              </a:rPr>
              <a:t>An order of service and </a:t>
            </a:r>
            <a:r>
              <a:rPr lang="it-IT" dirty="0" err="1">
                <a:latin typeface="Arial Nova Cond" panose="020B0506020202020204" pitchFamily="34" charset="0"/>
              </a:rPr>
              <a:t>meditation</a:t>
            </a:r>
            <a:r>
              <a:rPr lang="it-IT" dirty="0">
                <a:latin typeface="Arial Nova Cond" panose="020B0506020202020204" pitchFamily="34" charset="0"/>
              </a:rPr>
              <a:t> </a:t>
            </a:r>
          </a:p>
          <a:p>
            <a:pPr algn="ctr"/>
            <a:r>
              <a:rPr lang="it-IT" dirty="0" err="1">
                <a:latin typeface="Arial Nova Cond" panose="020B0506020202020204" pitchFamily="34" charset="0"/>
              </a:rPr>
              <a:t>prepared</a:t>
            </a:r>
            <a:r>
              <a:rPr lang="it-IT" dirty="0">
                <a:latin typeface="Arial Nova Cond" panose="020B0506020202020204" pitchFamily="34" charset="0"/>
              </a:rPr>
              <a:t> by the Rev Peter Thomas</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FD5F-9629-4C46-BEB3-DB3BDE926C70}"/>
              </a:ext>
            </a:extLst>
          </p:cNvPr>
          <p:cNvSpPr>
            <a:spLocks noGrp="1"/>
          </p:cNvSpPr>
          <p:nvPr>
            <p:ph type="title"/>
          </p:nvPr>
        </p:nvSpPr>
        <p:spPr>
          <a:xfrm>
            <a:off x="1055604" y="1628800"/>
            <a:ext cx="3596607" cy="792088"/>
          </a:xfrm>
        </p:spPr>
        <p:txBody>
          <a:bodyPr anchor="b">
            <a:normAutofit/>
          </a:bodyPr>
          <a:lstStyle/>
          <a:p>
            <a:pPr algn="ctr"/>
            <a:r>
              <a:rPr lang="en-GB" dirty="0"/>
              <a:t>Closing prayer</a:t>
            </a:r>
            <a:endParaRPr lang="cy-GB" dirty="0"/>
          </a:p>
        </p:txBody>
      </p:sp>
      <p:sp>
        <p:nvSpPr>
          <p:cNvPr id="3" name="Subtitle 2">
            <a:extLst>
              <a:ext uri="{FF2B5EF4-FFF2-40B4-BE49-F238E27FC236}">
                <a16:creationId xmlns:a16="http://schemas.microsoft.com/office/drawing/2014/main" id="{91CDEDE1-ACE0-4679-87B8-053472CF5F16}"/>
              </a:ext>
            </a:extLst>
          </p:cNvPr>
          <p:cNvSpPr>
            <a:spLocks noGrp="1"/>
          </p:cNvSpPr>
          <p:nvPr>
            <p:ph type="body" sz="half" idx="2"/>
          </p:nvPr>
        </p:nvSpPr>
        <p:spPr>
          <a:xfrm>
            <a:off x="765820" y="2708920"/>
            <a:ext cx="4608511" cy="3310880"/>
          </a:xfrm>
        </p:spPr>
        <p:txBody>
          <a:bodyPr>
            <a:normAutofit/>
          </a:bodyPr>
          <a:lstStyle/>
          <a:p>
            <a:pPr algn="ctr"/>
            <a:r>
              <a:rPr lang="en-GB" sz="2800" dirty="0">
                <a:effectLst/>
              </a:rPr>
              <a:t>Open our eyes Lord, we want to see Jesus. To reach out and touch him and say that we love him. Open our minds to sense his presence with us and his guidance in our lives.</a:t>
            </a:r>
            <a:endParaRPr lang="cy-GB" sz="2800" dirty="0">
              <a:effectLst/>
            </a:endParaRPr>
          </a:p>
          <a:p>
            <a:endParaRPr lang="cy-GB" dirty="0"/>
          </a:p>
        </p:txBody>
      </p:sp>
      <p:pic>
        <p:nvPicPr>
          <p:cNvPr id="5122" name="Picture 2" descr="Son Of God Images posted by Sarah Mercado">
            <a:extLst>
              <a:ext uri="{FF2B5EF4-FFF2-40B4-BE49-F238E27FC236}">
                <a16:creationId xmlns:a16="http://schemas.microsoft.com/office/drawing/2014/main" id="{4A3D5889-0CA2-4627-9DE2-59E44C2F4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54" r="1" b="10855"/>
          <a:stretch/>
        </p:blipFill>
        <p:spPr bwMode="auto">
          <a:xfrm>
            <a:off x="6094412" y="1638298"/>
            <a:ext cx="5257802" cy="4381502"/>
          </a:xfrm>
          <a:prstGeom prst="rect">
            <a:avLst/>
          </a:prstGeom>
          <a:solidFill>
            <a:srgbClr val="FFFFFF"/>
          </a:solidFill>
        </p:spPr>
      </p:pic>
    </p:spTree>
    <p:extLst>
      <p:ext uri="{BB962C8B-B14F-4D97-AF65-F5344CB8AC3E}">
        <p14:creationId xmlns:p14="http://schemas.microsoft.com/office/powerpoint/2010/main" val="26804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7828" y="158182"/>
            <a:ext cx="8856984" cy="3774874"/>
          </a:xfrm>
        </p:spPr>
        <p:txBody>
          <a:bodyPr>
            <a:normAutofit/>
          </a:bodyPr>
          <a:lstStyle/>
          <a:p>
            <a:pPr algn="ctr">
              <a:lnSpc>
                <a:spcPct val="107000"/>
              </a:lnSpc>
              <a:spcAft>
                <a:spcPts val="800"/>
              </a:spcAft>
            </a:pPr>
            <a:r>
              <a:rPr lang="cy-GB" sz="6000" b="1" dirty="0">
                <a:effectLst/>
                <a:ea typeface="Calibri" panose="020F0502020204030204" pitchFamily="34" charset="0"/>
                <a:cs typeface="Arial" panose="020B0604020202020204" pitchFamily="34" charset="0"/>
              </a:rPr>
              <a:t>Apêl Timothy Richard </a:t>
            </a:r>
            <a:r>
              <a:rPr lang="cy-GB" sz="4400" b="1" dirty="0">
                <a:effectLst/>
                <a:ea typeface="Calibri" panose="020F0502020204030204" pitchFamily="34" charset="0"/>
                <a:cs typeface="Arial" panose="020B0604020202020204" pitchFamily="34" charset="0"/>
              </a:rPr>
              <a:t>– addysg i blant Syria</a:t>
            </a:r>
            <a:br>
              <a:rPr lang="cy-GB" sz="1800" dirty="0">
                <a:effectLst/>
                <a:ea typeface="Calibri" panose="020F0502020204030204" pitchFamily="34" charset="0"/>
                <a:cs typeface="Arial" panose="020B0604020202020204" pitchFamily="34" charset="0"/>
              </a:rPr>
            </a:br>
            <a:br>
              <a:rPr lang="cy-GB" sz="1800" dirty="0">
                <a:effectLst/>
                <a:latin typeface="Calibri" panose="020F0502020204030204" pitchFamily="34" charset="0"/>
                <a:ea typeface="Calibri" panose="020F0502020204030204" pitchFamily="34" charset="0"/>
                <a:cs typeface="Arial" panose="020B0604020202020204" pitchFamily="34" charset="0"/>
              </a:rPr>
            </a:br>
            <a:endParaRPr lang="en-US" sz="7200" dirty="0"/>
          </a:p>
        </p:txBody>
      </p:sp>
      <p:sp>
        <p:nvSpPr>
          <p:cNvPr id="4" name="Subtitle 3"/>
          <p:cNvSpPr>
            <a:spLocks noGrp="1"/>
          </p:cNvSpPr>
          <p:nvPr>
            <p:ph type="subTitle" idx="1"/>
          </p:nvPr>
        </p:nvSpPr>
        <p:spPr>
          <a:xfrm>
            <a:off x="1125860" y="4298989"/>
            <a:ext cx="8229600" cy="1212537"/>
          </a:xfrm>
        </p:spPr>
        <p:txBody>
          <a:bodyPr/>
          <a:lstStyle/>
          <a:p>
            <a:pPr algn="ctr"/>
            <a:r>
              <a:rPr lang="cy-GB" sz="2000" b="1" dirty="0">
                <a:effectLst/>
                <a:latin typeface="Cambria" panose="02040503050406030204" pitchFamily="18" charset="0"/>
                <a:ea typeface="Calibri" panose="020F0502020204030204" pitchFamily="34" charset="0"/>
                <a:cs typeface="Arial" panose="020B0604020202020204" pitchFamily="34" charset="0"/>
              </a:rPr>
              <a:t>Trefn gwasanaeth a </a:t>
            </a:r>
            <a:r>
              <a:rPr lang="cy-GB" sz="2000" b="1">
                <a:effectLst/>
                <a:latin typeface="Cambria" panose="02040503050406030204" pitchFamily="18" charset="0"/>
                <a:ea typeface="Calibri" panose="020F0502020204030204" pitchFamily="34" charset="0"/>
                <a:cs typeface="Arial" panose="020B0604020202020204" pitchFamily="34" charset="0"/>
              </a:rPr>
              <a:t>myfyrdod </a:t>
            </a:r>
            <a:br>
              <a:rPr lang="cy-GB" sz="2000" b="1">
                <a:effectLst/>
                <a:latin typeface="Cambria" panose="02040503050406030204" pitchFamily="18" charset="0"/>
                <a:ea typeface="Calibri" panose="020F0502020204030204" pitchFamily="34" charset="0"/>
                <a:cs typeface="Arial" panose="020B0604020202020204" pitchFamily="34" charset="0"/>
              </a:rPr>
            </a:br>
            <a:r>
              <a:rPr lang="cy-GB" sz="2000" b="1">
                <a:effectLst/>
                <a:latin typeface="Cambria" panose="02040503050406030204" pitchFamily="18" charset="0"/>
                <a:ea typeface="Calibri" panose="020F0502020204030204" pitchFamily="34" charset="0"/>
                <a:cs typeface="Arial" panose="020B0604020202020204" pitchFamily="34" charset="0"/>
              </a:rPr>
              <a:t>wedi </a:t>
            </a:r>
            <a:r>
              <a:rPr lang="cy-GB" sz="2000" b="1" dirty="0">
                <a:effectLst/>
                <a:latin typeface="Cambria" panose="02040503050406030204" pitchFamily="18" charset="0"/>
                <a:ea typeface="Calibri" panose="020F0502020204030204" pitchFamily="34" charset="0"/>
                <a:cs typeface="Arial" panose="020B0604020202020204" pitchFamily="34" charset="0"/>
              </a:rPr>
              <a:t>ei baratoi gan</a:t>
            </a:r>
          </a:p>
          <a:p>
            <a:pPr algn="ctr"/>
            <a:r>
              <a:rPr lang="cy-GB" b="1" dirty="0">
                <a:latin typeface="Cambria" panose="02040503050406030204" pitchFamily="18" charset="0"/>
                <a:cs typeface="Arial" panose="020B0604020202020204" pitchFamily="34" charset="0"/>
              </a:rPr>
              <a:t>Y parchg Peter thomas</a:t>
            </a:r>
            <a:endParaRPr lang="it-IT" dirty="0">
              <a:latin typeface="Arial Nova Cond" panose="020B0506020202020204" pitchFamily="34" charset="0"/>
            </a:endParaRPr>
          </a:p>
        </p:txBody>
      </p:sp>
    </p:spTree>
    <p:extLst>
      <p:ext uri="{BB962C8B-B14F-4D97-AF65-F5344CB8AC3E}">
        <p14:creationId xmlns:p14="http://schemas.microsoft.com/office/powerpoint/2010/main" val="41221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33771" y="381000"/>
            <a:ext cx="2520281" cy="887760"/>
          </a:xfrm>
        </p:spPr>
        <p:txBody>
          <a:bodyPr/>
          <a:lstStyle/>
          <a:p>
            <a:r>
              <a:rPr lang="en-US" dirty="0" err="1"/>
              <a:t>Gweddi</a:t>
            </a:r>
            <a:r>
              <a:rPr lang="en-US" dirty="0"/>
              <a:t>:</a:t>
            </a:r>
          </a:p>
        </p:txBody>
      </p:sp>
      <p:sp>
        <p:nvSpPr>
          <p:cNvPr id="14" name="Content Placeholder 13"/>
          <p:cNvSpPr>
            <a:spLocks noGrp="1"/>
          </p:cNvSpPr>
          <p:nvPr>
            <p:ph idx="1"/>
          </p:nvPr>
        </p:nvSpPr>
        <p:spPr>
          <a:xfrm>
            <a:off x="333771" y="1268760"/>
            <a:ext cx="8208913" cy="4751040"/>
          </a:xfrm>
        </p:spPr>
        <p:txBody>
          <a:bodyPr>
            <a:normAutofit lnSpcReduction="10000"/>
          </a:bodyPr>
          <a:lstStyle/>
          <a:p>
            <a:pPr marL="0" indent="0">
              <a:buNone/>
            </a:pPr>
            <a:r>
              <a:rPr lang="cy-GB" dirty="0">
                <a:effectLst/>
                <a:latin typeface="Calibri" panose="020F0502020204030204" pitchFamily="34" charset="0"/>
                <a:ea typeface="Calibri" panose="020F0502020204030204" pitchFamily="34" charset="0"/>
                <a:cs typeface="Arial" panose="020B0604020202020204" pitchFamily="34" charset="0"/>
              </a:rPr>
              <a:t>Diolch i ti Arglwydd am lygaid agored i'th ganfod di yn dy fyd ac yn dy greadigaeth - diolch i Ti y medr  ein bywyd i gyd fod yn weddi, wrth i ni sylweddoli dy fod ti ym mhob dim ac ym mhopeth sydd o'n cwmpas ni. Agor ein llygaid i’th weld yn y cyffredin a’r arferol, yn ein hymwneud â'n gilydd, ynghanol ein cyfrifoldebau a'n dyletswyddau, yn ein gobeithion a'n dyheadau, mewn swyddfa a siop, ar aelwyd ac mewn cysegr - yr oll yn gysegredig, am dy fod Ti yn Arglwydd y cyfan.</a:t>
            </a:r>
          </a:p>
          <a:p>
            <a:pPr marL="0" indent="0" algn="just">
              <a:buNone/>
            </a:pPr>
            <a:r>
              <a:rPr lang="cy-GB" dirty="0">
                <a:effectLst/>
                <a:latin typeface="Calibri" panose="020F0502020204030204" pitchFamily="34" charset="0"/>
                <a:ea typeface="Calibri" panose="020F0502020204030204" pitchFamily="34" charset="0"/>
                <a:cs typeface="Arial" panose="020B0604020202020204" pitchFamily="34" charset="0"/>
              </a:rPr>
              <a:t>“Cymer Arglwydd f’einioes i i’w chysegru oll i Ti; </a:t>
            </a:r>
          </a:p>
          <a:p>
            <a:pPr marL="0" indent="0" algn="just">
              <a:buNone/>
            </a:pPr>
            <a:r>
              <a:rPr lang="cy-GB" dirty="0">
                <a:effectLst/>
                <a:latin typeface="Calibri" panose="020F0502020204030204" pitchFamily="34" charset="0"/>
                <a:ea typeface="Calibri" panose="020F0502020204030204" pitchFamily="34" charset="0"/>
                <a:cs typeface="Arial" panose="020B0604020202020204" pitchFamily="34" charset="0"/>
              </a:rPr>
              <a:t>Cymer fy munudau i fod, fyth yn llifo er dy glod.</a:t>
            </a:r>
          </a:p>
          <a:p>
            <a:pPr marL="0" indent="0" algn="just">
              <a:buNone/>
            </a:pPr>
            <a:r>
              <a:rPr lang="cy-GB" dirty="0">
                <a:effectLst/>
                <a:latin typeface="Calibri" panose="020F0502020204030204" pitchFamily="34" charset="0"/>
                <a:ea typeface="Calibri" panose="020F0502020204030204" pitchFamily="34" charset="0"/>
                <a:cs typeface="Arial" panose="020B0604020202020204" pitchFamily="34" charset="0"/>
              </a:rPr>
              <a:t>Cymer Di fy llais yn lân, am fy Mrenin boed fy nghân; </a:t>
            </a:r>
          </a:p>
          <a:p>
            <a:pPr marL="0" indent="0" algn="just">
              <a:buNone/>
            </a:pPr>
            <a:r>
              <a:rPr lang="cy-GB" dirty="0">
                <a:effectLst/>
                <a:latin typeface="Calibri" panose="020F0502020204030204" pitchFamily="34" charset="0"/>
                <a:ea typeface="Calibri" panose="020F0502020204030204" pitchFamily="34" charset="0"/>
                <a:cs typeface="Arial" panose="020B0604020202020204" pitchFamily="34" charset="0"/>
              </a:rPr>
              <a:t>Cymer fy ngwefusau i, llanw hwy a’th eiriau Di.”      </a:t>
            </a:r>
            <a:r>
              <a:rPr lang="cy-GB" sz="1800" dirty="0">
                <a:effectLst/>
                <a:latin typeface="Calibri" panose="020F0502020204030204" pitchFamily="34" charset="0"/>
                <a:ea typeface="Calibri" panose="020F0502020204030204" pitchFamily="34" charset="0"/>
                <a:cs typeface="Arial" panose="020B0604020202020204" pitchFamily="34" charset="0"/>
              </a:rPr>
              <a:t>(JMJ)</a:t>
            </a:r>
          </a:p>
          <a:p>
            <a:pPr marL="0" indent="0">
              <a:buNone/>
            </a:pPr>
            <a:endParaRPr lang="en-US" dirty="0"/>
          </a:p>
        </p:txBody>
      </p:sp>
      <p:pic>
        <p:nvPicPr>
          <p:cNvPr id="4" name="Picture 2" descr="Praying hands PNG">
            <a:extLst>
              <a:ext uri="{FF2B5EF4-FFF2-40B4-BE49-F238E27FC236}">
                <a16:creationId xmlns:a16="http://schemas.microsoft.com/office/drawing/2014/main" id="{5811EF96-E67D-49BA-950A-E9D30BA336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24"/>
          <a:stretch/>
        </p:blipFill>
        <p:spPr bwMode="auto">
          <a:xfrm>
            <a:off x="9118748" y="1564612"/>
            <a:ext cx="2911535" cy="4159335"/>
          </a:xfrm>
          <a:prstGeom prst="rect">
            <a:avLst/>
          </a:prstGeom>
          <a:solidFill>
            <a:srgbClr val="FFFFFF"/>
          </a:solidFill>
        </p:spPr>
      </p:pic>
    </p:spTree>
    <p:extLst>
      <p:ext uri="{BB962C8B-B14F-4D97-AF65-F5344CB8AC3E}">
        <p14:creationId xmlns:p14="http://schemas.microsoft.com/office/powerpoint/2010/main" val="241596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1052736"/>
            <a:ext cx="6660231" cy="1152128"/>
          </a:xfrm>
        </p:spPr>
        <p:txBody>
          <a:bodyPr>
            <a:noAutofit/>
          </a:bodyPr>
          <a:lstStyle/>
          <a:p>
            <a:pPr algn="ctr"/>
            <a:r>
              <a:rPr lang="en-US" sz="4000" dirty="0" err="1"/>
              <a:t>Maen</a:t>
            </a:r>
            <a:r>
              <a:rPr lang="en-US" sz="4000" dirty="0"/>
              <a:t> </a:t>
            </a:r>
            <a:r>
              <a:rPr lang="en-US" sz="4000" dirty="0" err="1"/>
              <a:t>coffa</a:t>
            </a:r>
            <a:br>
              <a:rPr lang="en-US" sz="4000" dirty="0"/>
            </a:br>
            <a:r>
              <a:rPr lang="en-US" sz="4000" dirty="0" err="1"/>
              <a:t>Ffaldybrenin</a:t>
            </a:r>
            <a:endParaRPr lang="en-US" sz="4000" dirty="0"/>
          </a:p>
        </p:txBody>
      </p:sp>
      <p:graphicFrame>
        <p:nvGraphicFramePr>
          <p:cNvPr id="6" name="Content Placeholder 5" descr="Clustered Column – Line Combination chart showing the values of 3 series for 4 categories. The first 2 series are columns and the 3rd series is the line."/>
          <p:cNvGraphicFramePr>
            <a:graphicFrameLocks noGrp="1"/>
          </p:cNvGraphicFramePr>
          <p:nvPr>
            <p:ph idx="1"/>
          </p:nvPr>
        </p:nvGraphicFramePr>
        <p:xfrm>
          <a:off x="1522413" y="2780928"/>
          <a:ext cx="5652119" cy="323887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9CCF5CF-4A73-4E6B-8D69-B722A8D7DA8C}"/>
              </a:ext>
            </a:extLst>
          </p:cNvPr>
          <p:cNvSpPr txBox="1"/>
          <p:nvPr/>
        </p:nvSpPr>
        <p:spPr>
          <a:xfrm>
            <a:off x="8398668" y="3068960"/>
            <a:ext cx="2267744" cy="1754326"/>
          </a:xfrm>
          <a:prstGeom prst="rect">
            <a:avLst/>
          </a:prstGeom>
          <a:noFill/>
        </p:spPr>
        <p:txBody>
          <a:bodyPr wrap="square" rtlCol="0">
            <a:spAutoFit/>
          </a:bodyPr>
          <a:lstStyle/>
          <a:p>
            <a:r>
              <a:rPr lang="en-GB" sz="3600" dirty="0" err="1"/>
              <a:t>Cenhadwr</a:t>
            </a:r>
            <a:endParaRPr lang="en-GB" sz="3600" dirty="0"/>
          </a:p>
          <a:p>
            <a:r>
              <a:rPr lang="en-GB" sz="3600" dirty="0" err="1"/>
              <a:t>Arloeswr</a:t>
            </a:r>
            <a:endParaRPr lang="en-GB" sz="3600" dirty="0"/>
          </a:p>
          <a:p>
            <a:r>
              <a:rPr lang="en-GB" sz="3600" dirty="0" err="1"/>
              <a:t>Addysgwr</a:t>
            </a:r>
            <a:endParaRPr lang="cy-GB" sz="3600" dirty="0"/>
          </a:p>
        </p:txBody>
      </p:sp>
    </p:spTree>
    <p:extLst>
      <p:ext uri="{BB962C8B-B14F-4D97-AF65-F5344CB8AC3E}">
        <p14:creationId xmlns:p14="http://schemas.microsoft.com/office/powerpoint/2010/main" val="36069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cy-GB" sz="3200" b="1" dirty="0">
                <a:effectLst/>
                <a:latin typeface="Cambria" panose="02040503050406030204" pitchFamily="18" charset="0"/>
                <a:ea typeface="Calibri" panose="020F0502020204030204" pitchFamily="34" charset="0"/>
                <a:cs typeface="Arial" panose="020B0604020202020204" pitchFamily="34" charset="0"/>
              </a:rPr>
              <a:t>Apêl Timothy Richard – addysg i blant Syria</a:t>
            </a:r>
            <a:br>
              <a:rPr lang="cy-GB" sz="3200" b="1" dirty="0">
                <a:effectLst/>
                <a:latin typeface="Cambria" panose="02040503050406030204" pitchFamily="18" charset="0"/>
                <a:ea typeface="Calibri" panose="020F0502020204030204" pitchFamily="34" charset="0"/>
                <a:cs typeface="Arial" panose="020B0604020202020204" pitchFamily="34" charset="0"/>
              </a:rPr>
            </a:br>
            <a:r>
              <a:rPr lang="cy-GB" sz="3200" b="1" dirty="0">
                <a:effectLst/>
                <a:latin typeface="Cambria" panose="02040503050406030204" pitchFamily="18" charset="0"/>
                <a:ea typeface="Calibri" panose="020F0502020204030204" pitchFamily="34" charset="0"/>
                <a:cs typeface="Arial" panose="020B0604020202020204" pitchFamily="34" charset="0"/>
              </a:rPr>
              <a:t>yn Lebanon</a:t>
            </a:r>
            <a:br>
              <a:rPr lang="cy-GB" sz="18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7" name="Picture 3">
            <a:extLst>
              <a:ext uri="{FF2B5EF4-FFF2-40B4-BE49-F238E27FC236}">
                <a16:creationId xmlns:a16="http://schemas.microsoft.com/office/drawing/2014/main" id="{972E7B55-8BED-49A1-BF4A-3B64C90D45F3}"/>
              </a:ext>
            </a:extLst>
          </p:cNvPr>
          <p:cNvPicPr>
            <a:picLocks noGrp="1" noChangeAspect="1" noChangeArrowheads="1"/>
          </p:cNvPicPr>
          <p:nvPr>
            <p:ph sz="half" idx="2"/>
          </p:nvPr>
        </p:nvPicPr>
        <p:blipFill>
          <a:blip r:embed="rId2" cstate="print"/>
          <a:srcRect/>
          <a:stretch>
            <a:fillRect/>
          </a:stretch>
        </p:blipFill>
        <p:spPr bwMode="auto">
          <a:xfrm>
            <a:off x="7318548" y="2467205"/>
            <a:ext cx="2952329" cy="3431085"/>
          </a:xfrm>
          <a:prstGeom prst="rect">
            <a:avLst/>
          </a:prstGeom>
          <a:noFill/>
          <a:ln w="9525">
            <a:noFill/>
            <a:miter lim="800000"/>
            <a:headEnd/>
            <a:tailEnd/>
          </a:ln>
        </p:spPr>
      </p:pic>
      <p:pic>
        <p:nvPicPr>
          <p:cNvPr id="1026" name="Picture 2" descr="Title slide of PowerPoint show">
            <a:extLst>
              <a:ext uri="{FF2B5EF4-FFF2-40B4-BE49-F238E27FC236}">
                <a16:creationId xmlns:a16="http://schemas.microsoft.com/office/drawing/2014/main" id="{4EE220C5-4139-4845-A246-0DEBDBD10FD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17948" y="2408464"/>
            <a:ext cx="4006602" cy="34650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3584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D4887-9326-46D9-9A00-D290DE611DFC}"/>
              </a:ext>
            </a:extLst>
          </p:cNvPr>
          <p:cNvSpPr>
            <a:spLocks noGrp="1"/>
          </p:cNvSpPr>
          <p:nvPr>
            <p:ph sz="half" idx="1"/>
          </p:nvPr>
        </p:nvSpPr>
        <p:spPr>
          <a:xfrm>
            <a:off x="477789" y="332656"/>
            <a:ext cx="3816423" cy="6144343"/>
          </a:xfrm>
        </p:spPr>
        <p:txBody>
          <a:bodyPr>
            <a:normAutofit lnSpcReduction="10000"/>
          </a:bodyPr>
          <a:lstStyle/>
          <a:p>
            <a:pPr marL="0" indent="0" algn="ctr">
              <a:buNone/>
            </a:pPr>
            <a:r>
              <a:rPr lang="cy-GB" sz="1800" dirty="0">
                <a:effectLst/>
                <a:latin typeface="Cambria" panose="02040503050406030204" pitchFamily="18" charset="0"/>
                <a:ea typeface="Calibri" panose="020F0502020204030204" pitchFamily="34" charset="0"/>
                <a:cs typeface="Arial" panose="020B0604020202020204" pitchFamily="34" charset="0"/>
              </a:rPr>
              <a:t>Agor di ein llygaid, Arglwydd</a:t>
            </a:r>
            <a:endParaRPr lang="cy-GB" sz="1800" dirty="0">
              <a:latin typeface="Calibri" panose="020F0502020204030204" pitchFamily="34" charset="0"/>
              <a:ea typeface="Calibri" panose="020F0502020204030204" pitchFamily="34" charset="0"/>
              <a:cs typeface="Arial" panose="020B0604020202020204" pitchFamily="34" charset="0"/>
            </a:endParaRPr>
          </a:p>
          <a:p>
            <a:pPr marL="0" indent="0" algn="ctr">
              <a:buNone/>
            </a:pPr>
            <a:r>
              <a:rPr lang="cy-GB" sz="1800" dirty="0">
                <a:effectLst/>
                <a:latin typeface="Cambria" panose="02040503050406030204" pitchFamily="18" charset="0"/>
                <a:ea typeface="Calibri" panose="020F0502020204030204" pitchFamily="34" charset="0"/>
                <a:cs typeface="Arial" panose="020B0604020202020204" pitchFamily="34" charset="0"/>
              </a:rPr>
              <a:t>I weld angen mawr y byd,</a:t>
            </a:r>
            <a:endParaRPr lang="cy-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buNone/>
            </a:pPr>
            <a:r>
              <a:rPr lang="cy-GB" sz="1800" dirty="0">
                <a:latin typeface="Cambria" panose="02040503050406030204" pitchFamily="18" charset="0"/>
                <a:ea typeface="Calibri" panose="020F0502020204030204" pitchFamily="34" charset="0"/>
                <a:cs typeface="Arial" panose="020B0604020202020204" pitchFamily="34" charset="0"/>
              </a:rPr>
              <a:t>G</a:t>
            </a:r>
            <a:r>
              <a:rPr lang="cy-GB" sz="1800" dirty="0">
                <a:effectLst/>
                <a:latin typeface="Cambria" panose="02040503050406030204" pitchFamily="18" charset="0"/>
                <a:ea typeface="Calibri" panose="020F0502020204030204" pitchFamily="34" charset="0"/>
                <a:cs typeface="Arial" panose="020B0604020202020204" pitchFamily="34" charset="0"/>
              </a:rPr>
              <a:t>weld y gofyn sy’n ein hymyl,</a:t>
            </a:r>
            <a:endParaRPr lang="cy-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ctr">
              <a:buNone/>
            </a:pPr>
            <a:r>
              <a:rPr lang="cy-GB" sz="1800" dirty="0">
                <a:latin typeface="Cambria" panose="02040503050406030204" pitchFamily="18" charset="0"/>
                <a:ea typeface="Calibri" panose="020F0502020204030204" pitchFamily="34" charset="0"/>
                <a:cs typeface="Cambria" panose="02040503050406030204" pitchFamily="18" charset="0"/>
              </a:rPr>
              <a:t>G</a:t>
            </a:r>
            <a:r>
              <a:rPr lang="cy-GB" sz="1800" dirty="0">
                <a:effectLst/>
                <a:latin typeface="Cambria" panose="02040503050406030204" pitchFamily="18" charset="0"/>
                <a:ea typeface="Calibri" panose="020F0502020204030204" pitchFamily="34" charset="0"/>
                <a:cs typeface="Cambria" panose="02040503050406030204" pitchFamily="18" charset="0"/>
              </a:rPr>
              <a:t>weld y dioddef draw o hyd.</a:t>
            </a:r>
          </a:p>
          <a:p>
            <a:pPr marL="0" indent="0" algn="ctr">
              <a:buNone/>
            </a:pPr>
            <a:r>
              <a:rPr lang="cy-GB" sz="1800" dirty="0">
                <a:latin typeface="Cambria" panose="02040503050406030204" pitchFamily="18" charset="0"/>
                <a:ea typeface="Calibri" panose="020F0502020204030204" pitchFamily="34" charset="0"/>
                <a:cs typeface="Arial" panose="020B0604020202020204" pitchFamily="34" charset="0"/>
              </a:rPr>
              <a:t>Maddau inni bob dallineb</a:t>
            </a:r>
          </a:p>
          <a:p>
            <a:pPr marL="0" indent="0" algn="ctr">
              <a:buNone/>
            </a:pPr>
            <a:r>
              <a:rPr lang="cy-GB" sz="1800" dirty="0">
                <a:effectLst/>
                <a:latin typeface="Cambria" panose="02040503050406030204" pitchFamily="18" charset="0"/>
                <a:ea typeface="Calibri" panose="020F0502020204030204" pitchFamily="34" charset="0"/>
                <a:cs typeface="Arial" panose="020B0604020202020204" pitchFamily="34" charset="0"/>
              </a:rPr>
              <a:t>Sydd yn rhwystro grym dy ras,</a:t>
            </a:r>
          </a:p>
          <a:p>
            <a:pPr marL="0" indent="0" algn="ctr">
              <a:buNone/>
            </a:pPr>
            <a:r>
              <a:rPr lang="cy-GB" sz="1800" dirty="0">
                <a:latin typeface="Cambria" panose="02040503050406030204" pitchFamily="18" charset="0"/>
                <a:ea typeface="Calibri" panose="020F0502020204030204" pitchFamily="34" charset="0"/>
                <a:cs typeface="Arial" panose="020B0604020202020204" pitchFamily="34" charset="0"/>
              </a:rPr>
              <a:t>A’r anghofrwydd sy’n ein llethu</a:t>
            </a:r>
          </a:p>
          <a:p>
            <a:pPr marL="0" indent="0" algn="ctr">
              <a:buNone/>
            </a:pPr>
            <a:r>
              <a:rPr lang="cy-GB" sz="1800" dirty="0">
                <a:effectLst/>
                <a:latin typeface="Cambria" panose="02040503050406030204" pitchFamily="18" charset="0"/>
                <a:ea typeface="Calibri" panose="020F0502020204030204" pitchFamily="34" charset="0"/>
                <a:cs typeface="Arial" panose="020B0604020202020204" pitchFamily="34" charset="0"/>
              </a:rPr>
              <a:t>Wrth fwynhau ein bywyd bras</a:t>
            </a:r>
          </a:p>
          <a:p>
            <a:pPr marL="0" indent="0" algn="ctr">
              <a:buNone/>
            </a:pPr>
            <a:endParaRPr lang="cy-GB" sz="1800" dirty="0">
              <a:latin typeface="Cambria" panose="02040503050406030204" pitchFamily="18" charset="0"/>
              <a:ea typeface="Calibri" panose="020F0502020204030204" pitchFamily="34" charset="0"/>
              <a:cs typeface="Arial" panose="020B0604020202020204" pitchFamily="34" charset="0"/>
            </a:endParaRPr>
          </a:p>
          <a:p>
            <a:pPr marL="0" indent="0" algn="ctr">
              <a:buNone/>
            </a:pPr>
            <a:r>
              <a:rPr lang="cy-GB" sz="1800" dirty="0">
                <a:effectLst/>
                <a:latin typeface="Cambria" panose="02040503050406030204" pitchFamily="18" charset="0"/>
                <a:ea typeface="Calibri" panose="020F0502020204030204" pitchFamily="34" charset="0"/>
                <a:cs typeface="Arial" panose="020B0604020202020204" pitchFamily="34" charset="0"/>
              </a:rPr>
              <a:t>Agor di ein meddwl, Arglwydd,</a:t>
            </a:r>
          </a:p>
          <a:p>
            <a:pPr marL="0" indent="0" algn="ctr">
              <a:buNone/>
            </a:pPr>
            <a:r>
              <a:rPr lang="cy-GB" sz="1800" dirty="0">
                <a:latin typeface="Cambria" panose="02040503050406030204" pitchFamily="18" charset="0"/>
                <a:ea typeface="Calibri" panose="020F0502020204030204" pitchFamily="34" charset="0"/>
                <a:cs typeface="Arial" panose="020B0604020202020204" pitchFamily="34" charset="0"/>
              </a:rPr>
              <a:t>Er mwyn dirnad beth sy’n bod</a:t>
            </a:r>
          </a:p>
          <a:p>
            <a:pPr marL="0" indent="0" algn="ctr">
              <a:buNone/>
            </a:pPr>
            <a:r>
              <a:rPr lang="cy-GB" sz="1800" dirty="0">
                <a:effectLst/>
                <a:latin typeface="Cambria" panose="02040503050406030204" pitchFamily="18" charset="0"/>
                <a:ea typeface="Calibri" panose="020F0502020204030204" pitchFamily="34" charset="0"/>
                <a:cs typeface="Arial" panose="020B0604020202020204" pitchFamily="34" charset="0"/>
              </a:rPr>
              <a:t>Gweld beth sy’n achosi cyni</a:t>
            </a:r>
          </a:p>
          <a:p>
            <a:pPr marL="0" indent="0" algn="ctr">
              <a:buNone/>
            </a:pPr>
            <a:r>
              <a:rPr lang="cy-GB" sz="1800" dirty="0">
                <a:latin typeface="Cambria" panose="02040503050406030204" pitchFamily="18" charset="0"/>
                <a:ea typeface="Calibri" panose="020F0502020204030204" pitchFamily="34" charset="0"/>
                <a:cs typeface="Arial" panose="020B0604020202020204" pitchFamily="34" charset="0"/>
              </a:rPr>
              <a:t>A gofidiau sydd i ddod;</a:t>
            </a:r>
            <a:endParaRPr lang="cy-GB" sz="1800" dirty="0">
              <a:effectLst/>
              <a:latin typeface="Calibri" panose="020F0502020204030204" pitchFamily="34" charset="0"/>
              <a:ea typeface="Calibri" panose="020F0502020204030204" pitchFamily="34" charset="0"/>
              <a:cs typeface="Arial" panose="020B0604020202020204" pitchFamily="34" charset="0"/>
            </a:endParaRPr>
          </a:p>
          <a:p>
            <a:endParaRPr lang="cy-GB" dirty="0"/>
          </a:p>
        </p:txBody>
      </p:sp>
      <p:sp>
        <p:nvSpPr>
          <p:cNvPr id="4" name="Content Placeholder 3">
            <a:extLst>
              <a:ext uri="{FF2B5EF4-FFF2-40B4-BE49-F238E27FC236}">
                <a16:creationId xmlns:a16="http://schemas.microsoft.com/office/drawing/2014/main" id="{C6B386D0-06C8-4F71-A76F-899082439C72}"/>
              </a:ext>
            </a:extLst>
          </p:cNvPr>
          <p:cNvSpPr>
            <a:spLocks noGrp="1"/>
          </p:cNvSpPr>
          <p:nvPr>
            <p:ph sz="half" idx="2"/>
          </p:nvPr>
        </p:nvSpPr>
        <p:spPr>
          <a:xfrm>
            <a:off x="6238427" y="332656"/>
            <a:ext cx="4410355" cy="5904656"/>
          </a:xfrm>
        </p:spPr>
        <p:txBody>
          <a:bodyPr>
            <a:normAutofit lnSpcReduction="10000"/>
          </a:bodyPr>
          <a:lstStyle/>
          <a:p>
            <a:pPr marL="0" indent="0">
              <a:buNone/>
            </a:pPr>
            <a:r>
              <a:rPr lang="en-GB" sz="1800" dirty="0" err="1">
                <a:latin typeface="Cambria" panose="02040503050406030204" pitchFamily="18" charset="0"/>
                <a:ea typeface="Cambria" panose="02040503050406030204" pitchFamily="18" charset="0"/>
              </a:rPr>
              <a:t>Dysg</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i’n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dderbyn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cyfrifoldeb</a:t>
            </a:r>
            <a:endParaRPr lang="en-GB" sz="1800" dirty="0">
              <a:latin typeface="Cambria" panose="02040503050406030204" pitchFamily="18" charset="0"/>
              <a:ea typeface="Cambria" panose="02040503050406030204" pitchFamily="18" charset="0"/>
            </a:endParaRPr>
          </a:p>
          <a:p>
            <a:pPr marL="0" indent="0">
              <a:buNone/>
            </a:pPr>
            <a:r>
              <a:rPr lang="en-GB" sz="1800" dirty="0">
                <a:latin typeface="Cambria" panose="02040503050406030204" pitchFamily="18" charset="0"/>
                <a:ea typeface="Cambria" panose="02040503050406030204" pitchFamily="18" charset="0"/>
              </a:rPr>
              <a:t>Am </a:t>
            </a:r>
            <a:r>
              <a:rPr lang="en-GB" sz="1800" dirty="0" err="1">
                <a:latin typeface="Cambria" panose="02040503050406030204" pitchFamily="18" charset="0"/>
                <a:ea typeface="Cambria" panose="02040503050406030204" pitchFamily="18" charset="0"/>
              </a:rPr>
              <a:t>ein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rhan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os</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ym</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ar</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fai</a:t>
            </a:r>
            <a:endParaRPr lang="en-GB" sz="1800" dirty="0">
              <a:latin typeface="Cambria" panose="02040503050406030204" pitchFamily="18" charset="0"/>
              <a:ea typeface="Cambria" panose="02040503050406030204" pitchFamily="18" charset="0"/>
            </a:endParaRPr>
          </a:p>
          <a:p>
            <a:pPr marL="0" indent="0">
              <a:buNone/>
            </a:pPr>
            <a:r>
              <a:rPr lang="en-GB" sz="1800" dirty="0" err="1">
                <a:latin typeface="Cambria" panose="02040503050406030204" pitchFamily="18" charset="0"/>
                <a:ea typeface="Cambria" panose="02040503050406030204" pitchFamily="18" charset="0"/>
              </a:rPr>
              <a:t>Maddau</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inni</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os</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anghofiwn</a:t>
            </a:r>
            <a:endParaRPr lang="en-GB" sz="1800" dirty="0">
              <a:latin typeface="Cambria" panose="02040503050406030204" pitchFamily="18" charset="0"/>
              <a:ea typeface="Cambria" panose="02040503050406030204" pitchFamily="18" charset="0"/>
            </a:endParaRPr>
          </a:p>
          <a:p>
            <a:pPr marL="0" indent="0">
              <a:buNone/>
            </a:pPr>
            <a:r>
              <a:rPr lang="en-GB" sz="1800" dirty="0" err="1">
                <a:latin typeface="Cambria" panose="02040503050406030204" pitchFamily="18" charset="0"/>
                <a:ea typeface="Cambria" panose="02040503050406030204" pitchFamily="18" charset="0"/>
              </a:rPr>
              <a:t>Gyflwr</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yr</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anghenus</a:t>
            </a:r>
            <a:r>
              <a:rPr lang="en-GB" sz="1800" dirty="0">
                <a:latin typeface="Cambria" panose="02040503050406030204" pitchFamily="18" charset="0"/>
                <a:ea typeface="Cambria" panose="02040503050406030204" pitchFamily="18" charset="0"/>
              </a:rPr>
              <a:t> rai.</a:t>
            </a:r>
          </a:p>
          <a:p>
            <a:pPr marL="0" indent="0">
              <a:buNone/>
            </a:pPr>
            <a:endParaRPr lang="en-GB" sz="1800" dirty="0">
              <a:latin typeface="Cambria" panose="02040503050406030204" pitchFamily="18" charset="0"/>
              <a:ea typeface="Cambria" panose="02040503050406030204" pitchFamily="18" charset="0"/>
            </a:endParaRPr>
          </a:p>
          <a:p>
            <a:pPr marL="0" indent="0">
              <a:buNone/>
            </a:pPr>
            <a:r>
              <a:rPr lang="en-GB" sz="1800" dirty="0" err="1">
                <a:latin typeface="Cambria" panose="02040503050406030204" pitchFamily="18" charset="0"/>
                <a:ea typeface="Cambria" panose="02040503050406030204" pitchFamily="18" charset="0"/>
              </a:rPr>
              <a:t>Agor</a:t>
            </a:r>
            <a:r>
              <a:rPr lang="en-GB" sz="1800" dirty="0">
                <a:latin typeface="Cambria" panose="02040503050406030204" pitchFamily="18" charset="0"/>
                <a:ea typeface="Cambria" panose="02040503050406030204" pitchFamily="18" charset="0"/>
              </a:rPr>
              <a:t> di </a:t>
            </a:r>
            <a:r>
              <a:rPr lang="en-GB" sz="1800" dirty="0" err="1">
                <a:latin typeface="Cambria" panose="02040503050406030204" pitchFamily="18" charset="0"/>
                <a:ea typeface="Cambria" panose="02040503050406030204" pitchFamily="18" charset="0"/>
              </a:rPr>
              <a:t>ein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calon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Arglwydd</a:t>
            </a:r>
            <a:endParaRPr lang="en-GB" sz="1800" dirty="0">
              <a:latin typeface="Cambria" panose="02040503050406030204" pitchFamily="18" charset="0"/>
              <a:ea typeface="Cambria" panose="02040503050406030204" pitchFamily="18" charset="0"/>
            </a:endParaRPr>
          </a:p>
          <a:p>
            <a:pPr marL="0" indent="0">
              <a:buNone/>
            </a:pPr>
            <a:r>
              <a:rPr lang="en-GB" sz="1800" dirty="0">
                <a:latin typeface="Cambria" panose="02040503050406030204" pitchFamily="18" charset="0"/>
                <a:ea typeface="Cambria" panose="02040503050406030204" pitchFamily="18" charset="0"/>
              </a:rPr>
              <a:t>A </a:t>
            </a:r>
            <a:r>
              <a:rPr lang="en-GB" sz="1800" dirty="0" err="1">
                <a:latin typeface="Cambria" panose="02040503050406030204" pitchFamily="18" charset="0"/>
                <a:ea typeface="Cambria" panose="02040503050406030204" pitchFamily="18" charset="0"/>
              </a:rPr>
              <a:t>gwna</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ni</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yn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gyson-hael</a:t>
            </a:r>
            <a:endParaRPr lang="en-GB" sz="1800" dirty="0">
              <a:latin typeface="Cambria" panose="02040503050406030204" pitchFamily="18" charset="0"/>
              <a:ea typeface="Cambria" panose="02040503050406030204" pitchFamily="18" charset="0"/>
            </a:endParaRPr>
          </a:p>
          <a:p>
            <a:pPr marL="0" indent="0">
              <a:buNone/>
            </a:pPr>
            <a:r>
              <a:rPr lang="en-GB" sz="1800" dirty="0">
                <a:latin typeface="Cambria" panose="02040503050406030204" pitchFamily="18" charset="0"/>
                <a:ea typeface="Cambria" panose="02040503050406030204" pitchFamily="18" charset="0"/>
              </a:rPr>
              <a:t>O </a:t>
            </a:r>
            <a:r>
              <a:rPr lang="en-GB" sz="1800" dirty="0" err="1">
                <a:latin typeface="Cambria" panose="02040503050406030204" pitchFamily="18" charset="0"/>
                <a:ea typeface="Cambria" panose="02040503050406030204" pitchFamily="18" charset="0"/>
              </a:rPr>
              <a:t>perffeithia</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ein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trefniadau</a:t>
            </a:r>
            <a:endParaRPr lang="en-GB" sz="1800" dirty="0">
              <a:latin typeface="Cambria" panose="02040503050406030204" pitchFamily="18" charset="0"/>
              <a:ea typeface="Cambria" panose="02040503050406030204" pitchFamily="18" charset="0"/>
            </a:endParaRPr>
          </a:p>
          <a:p>
            <a:pPr marL="0" indent="0">
              <a:buNone/>
            </a:pPr>
            <a:r>
              <a:rPr lang="en-GB" sz="1800" dirty="0" err="1">
                <a:latin typeface="Cambria" panose="02040503050406030204" pitchFamily="18" charset="0"/>
                <a:ea typeface="Cambria" panose="02040503050406030204" pitchFamily="18" charset="0"/>
              </a:rPr>
              <a:t>Fel</a:t>
            </a:r>
            <a:r>
              <a:rPr lang="en-GB" sz="1800" dirty="0">
                <a:latin typeface="Cambria" panose="02040503050406030204" pitchFamily="18" charset="0"/>
                <a:ea typeface="Cambria" panose="02040503050406030204" pitchFamily="18" charset="0"/>
              </a:rPr>
              <a:t> y </a:t>
            </a:r>
            <a:r>
              <a:rPr lang="en-GB" sz="1800" dirty="0" err="1">
                <a:latin typeface="Cambria" panose="02040503050406030204" pitchFamily="18" charset="0"/>
                <a:ea typeface="Cambria" panose="02040503050406030204" pitchFamily="18" charset="0"/>
              </a:rPr>
              <a:t>llwyddont</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yn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ddi-ffael</a:t>
            </a:r>
            <a:r>
              <a:rPr lang="en-GB" sz="1800" dirty="0">
                <a:latin typeface="Cambria" panose="02040503050406030204" pitchFamily="18" charset="0"/>
                <a:ea typeface="Cambria" panose="02040503050406030204" pitchFamily="18" charset="0"/>
              </a:rPr>
              <a:t>;</a:t>
            </a:r>
          </a:p>
          <a:p>
            <a:pPr marL="0" indent="0">
              <a:buNone/>
            </a:pPr>
            <a:r>
              <a:rPr lang="en-GB" sz="1800" dirty="0" err="1">
                <a:latin typeface="Cambria" panose="02040503050406030204" pitchFamily="18" charset="0"/>
                <a:ea typeface="Cambria" panose="02040503050406030204" pitchFamily="18" charset="0"/>
              </a:rPr>
              <a:t>Rhown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yn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awr</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ein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diolch</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iti</a:t>
            </a:r>
            <a:endParaRPr lang="en-GB" sz="1800" dirty="0">
              <a:latin typeface="Cambria" panose="02040503050406030204" pitchFamily="18" charset="0"/>
              <a:ea typeface="Cambria" panose="02040503050406030204" pitchFamily="18" charset="0"/>
            </a:endParaRPr>
          </a:p>
          <a:p>
            <a:pPr marL="0" indent="0">
              <a:buNone/>
            </a:pPr>
            <a:r>
              <a:rPr lang="en-GB" sz="1800" dirty="0">
                <a:latin typeface="Cambria" panose="02040503050406030204" pitchFamily="18" charset="0"/>
                <a:ea typeface="Cambria" panose="02040503050406030204" pitchFamily="18" charset="0"/>
              </a:rPr>
              <a:t>Am y </a:t>
            </a:r>
            <a:r>
              <a:rPr lang="en-GB" sz="1800" dirty="0" err="1">
                <a:latin typeface="Cambria" panose="02040503050406030204" pitchFamily="18" charset="0"/>
                <a:ea typeface="Cambria" panose="02040503050406030204" pitchFamily="18" charset="0"/>
              </a:rPr>
              <a:t>rhoddion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ddaw</a:t>
            </a:r>
            <a:r>
              <a:rPr lang="en-GB" sz="1800" dirty="0">
                <a:latin typeface="Cambria" panose="02040503050406030204" pitchFamily="18" charset="0"/>
                <a:ea typeface="Cambria" panose="02040503050406030204" pitchFamily="18" charset="0"/>
              </a:rPr>
              <a:t> o </a:t>
            </a:r>
            <a:r>
              <a:rPr lang="en-GB" sz="1800" dirty="0" err="1">
                <a:latin typeface="Cambria" panose="02040503050406030204" pitchFamily="18" charset="0"/>
                <a:ea typeface="Cambria" panose="02040503050406030204" pitchFamily="18" charset="0"/>
              </a:rPr>
              <a:t>hyd</a:t>
            </a:r>
            <a:r>
              <a:rPr lang="en-GB" sz="1800" dirty="0">
                <a:latin typeface="Cambria" panose="02040503050406030204" pitchFamily="18" charset="0"/>
                <a:ea typeface="Cambria" panose="02040503050406030204" pitchFamily="18" charset="0"/>
              </a:rPr>
              <a:t>;</a:t>
            </a:r>
          </a:p>
          <a:p>
            <a:pPr marL="0" indent="0">
              <a:buNone/>
            </a:pPr>
            <a:r>
              <a:rPr lang="en-GB" sz="1800" dirty="0">
                <a:latin typeface="Cambria" panose="02040503050406030204" pitchFamily="18" charset="0"/>
                <a:ea typeface="Cambria" panose="02040503050406030204" pitchFamily="18" charset="0"/>
              </a:rPr>
              <a:t>Dan </a:t>
            </a:r>
            <a:r>
              <a:rPr lang="en-GB" sz="1800" dirty="0" err="1">
                <a:latin typeface="Cambria" panose="02040503050406030204" pitchFamily="18" charset="0"/>
                <a:ea typeface="Cambria" panose="02040503050406030204" pitchFamily="18" charset="0"/>
              </a:rPr>
              <a:t>dy</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fendith</a:t>
            </a:r>
            <a:r>
              <a:rPr lang="en-GB" sz="1800" dirty="0">
                <a:latin typeface="Cambria" panose="02040503050406030204" pitchFamily="18" charset="0"/>
                <a:ea typeface="Cambria" panose="02040503050406030204" pitchFamily="18" charset="0"/>
              </a:rPr>
              <a:t> daw </a:t>
            </a:r>
            <a:r>
              <a:rPr lang="en-GB" sz="1800" dirty="0" err="1">
                <a:latin typeface="Cambria" panose="02040503050406030204" pitchFamily="18" charset="0"/>
                <a:ea typeface="Cambria" panose="02040503050406030204" pitchFamily="18" charset="0"/>
              </a:rPr>
              <a:t>haelioni</a:t>
            </a:r>
            <a:endParaRPr lang="en-GB" sz="1800" dirty="0">
              <a:latin typeface="Cambria" panose="02040503050406030204" pitchFamily="18" charset="0"/>
              <a:ea typeface="Cambria" panose="02040503050406030204" pitchFamily="18" charset="0"/>
            </a:endParaRPr>
          </a:p>
          <a:p>
            <a:pPr marL="0" indent="0">
              <a:buNone/>
            </a:pPr>
            <a:r>
              <a:rPr lang="en-GB" sz="1800" dirty="0">
                <a:latin typeface="Cambria" panose="02040503050406030204" pitchFamily="18" charset="0"/>
                <a:ea typeface="Cambria" panose="02040503050406030204" pitchFamily="18" charset="0"/>
              </a:rPr>
              <a:t>A </a:t>
            </a:r>
            <a:r>
              <a:rPr lang="en-GB" sz="1800" dirty="0" err="1">
                <a:latin typeface="Cambria" panose="02040503050406030204" pitchFamily="18" charset="0"/>
                <a:ea typeface="Cambria" panose="02040503050406030204" pitchFamily="18" charset="0"/>
              </a:rPr>
              <a:t>llawenydd</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i’r</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holl</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fyd</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W.Rh.Nicholas</a:t>
            </a:r>
            <a:r>
              <a:rPr lang="en-GB" sz="1800" dirty="0">
                <a:latin typeface="Cambria" panose="02040503050406030204" pitchFamily="18" charset="0"/>
                <a:ea typeface="Cambria" panose="02040503050406030204" pitchFamily="18" charset="0"/>
              </a:rPr>
              <a:t>.)</a:t>
            </a:r>
            <a:endParaRPr lang="cy-GB"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62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9796" y="5733256"/>
            <a:ext cx="10441160" cy="720080"/>
          </a:xfrm>
        </p:spPr>
        <p:txBody>
          <a:bodyPr>
            <a:noAutofit/>
          </a:bodyPr>
          <a:lstStyle/>
          <a:p>
            <a:pPr algn="ctr"/>
            <a:r>
              <a:rPr lang="en-US" sz="2800" dirty="0">
                <a:latin typeface="Arial Narrow" panose="020B0606020202030204" pitchFamily="34" charset="0"/>
                <a:ea typeface="Cambria" panose="02040503050406030204" pitchFamily="18" charset="0"/>
              </a:rPr>
              <a:t>Tan-</a:t>
            </a:r>
            <a:r>
              <a:rPr lang="en-US" sz="2800" dirty="0" err="1">
                <a:latin typeface="Arial Narrow" panose="020B0606020202030204" pitchFamily="34" charset="0"/>
                <a:ea typeface="Cambria" panose="02040503050406030204" pitchFamily="18" charset="0"/>
              </a:rPr>
              <a:t>yr</a:t>
            </a:r>
            <a:r>
              <a:rPr lang="en-US" sz="2800" dirty="0">
                <a:latin typeface="Arial Narrow" panose="020B0606020202030204" pitchFamily="34" charset="0"/>
                <a:ea typeface="Cambria" panose="02040503050406030204" pitchFamily="18" charset="0"/>
              </a:rPr>
              <a:t> –</a:t>
            </a:r>
            <a:r>
              <a:rPr lang="en-US" sz="2800" dirty="0" err="1">
                <a:latin typeface="Arial Narrow" panose="020B0606020202030204" pitchFamily="34" charset="0"/>
                <a:ea typeface="Cambria" panose="02040503050406030204" pitchFamily="18" charset="0"/>
              </a:rPr>
              <a:t>esgair</a:t>
            </a:r>
            <a:r>
              <a:rPr lang="en-US" sz="2800" dirty="0">
                <a:latin typeface="Arial Narrow" panose="020B0606020202030204" pitchFamily="34" charset="0"/>
                <a:ea typeface="Cambria" panose="02040503050406030204" pitchFamily="18" charset="0"/>
              </a:rPr>
              <a:t>, </a:t>
            </a:r>
            <a:r>
              <a:rPr lang="en-US" sz="2800" dirty="0" err="1">
                <a:latin typeface="Arial Narrow" panose="020B0606020202030204" pitchFamily="34" charset="0"/>
                <a:ea typeface="Cambria" panose="02040503050406030204" pitchFamily="18" charset="0"/>
              </a:rPr>
              <a:t>ffald</a:t>
            </a:r>
            <a:r>
              <a:rPr lang="en-US" sz="2800" dirty="0">
                <a:latin typeface="Arial Narrow" panose="020B0606020202030204" pitchFamily="34" charset="0"/>
                <a:ea typeface="Cambria" panose="02040503050406030204" pitchFamily="18" charset="0"/>
              </a:rPr>
              <a:t>-y-</a:t>
            </a:r>
            <a:r>
              <a:rPr lang="en-US" sz="2800" dirty="0" err="1">
                <a:latin typeface="Arial Narrow" panose="020B0606020202030204" pitchFamily="34" charset="0"/>
                <a:ea typeface="Cambria" panose="02040503050406030204" pitchFamily="18" charset="0"/>
              </a:rPr>
              <a:t>brenin</a:t>
            </a:r>
            <a:endParaRPr lang="en-US" sz="2800" dirty="0">
              <a:latin typeface="Arial Narrow" panose="020B0606020202030204" pitchFamily="34" charset="0"/>
              <a:ea typeface="Cambria" panose="02040503050406030204" pitchFamily="18" charset="0"/>
            </a:endParaRPr>
          </a:p>
        </p:txBody>
      </p:sp>
      <p:pic>
        <p:nvPicPr>
          <p:cNvPr id="4" name="Picture 2">
            <a:extLst>
              <a:ext uri="{FF2B5EF4-FFF2-40B4-BE49-F238E27FC236}">
                <a16:creationId xmlns:a16="http://schemas.microsoft.com/office/drawing/2014/main" id="{9D5553C5-9E66-43F4-86BE-2356AC8484AE}"/>
              </a:ext>
            </a:extLst>
          </p:cNvPr>
          <p:cNvPicPr>
            <a:picLocks noChangeAspect="1" noChangeArrowheads="1"/>
          </p:cNvPicPr>
          <p:nvPr/>
        </p:nvPicPr>
        <p:blipFill>
          <a:blip r:embed="rId2" cstate="print"/>
          <a:srcRect r="6850" b="4851"/>
          <a:stretch>
            <a:fillRect/>
          </a:stretch>
        </p:blipFill>
        <p:spPr bwMode="auto">
          <a:xfrm>
            <a:off x="-34380" y="260648"/>
            <a:ext cx="6793729" cy="4876801"/>
          </a:xfrm>
          <a:prstGeom prst="rect">
            <a:avLst/>
          </a:prstGeom>
          <a:noFill/>
          <a:ln w="9525">
            <a:noFill/>
            <a:miter lim="800000"/>
            <a:headEnd/>
            <a:tailEnd/>
          </a:ln>
        </p:spPr>
      </p:pic>
      <p:pic>
        <p:nvPicPr>
          <p:cNvPr id="5" name="Picture 2">
            <a:extLst>
              <a:ext uri="{FF2B5EF4-FFF2-40B4-BE49-F238E27FC236}">
                <a16:creationId xmlns:a16="http://schemas.microsoft.com/office/drawing/2014/main" id="{BD2E8AFD-3820-42DB-8473-BDF96D708EA2}"/>
              </a:ext>
            </a:extLst>
          </p:cNvPr>
          <p:cNvPicPr>
            <a:picLocks noChangeAspect="1" noChangeArrowheads="1"/>
          </p:cNvPicPr>
          <p:nvPr/>
        </p:nvPicPr>
        <p:blipFill>
          <a:blip r:embed="rId3" cstate="print"/>
          <a:srcRect/>
          <a:stretch>
            <a:fillRect/>
          </a:stretch>
        </p:blipFill>
        <p:spPr bwMode="auto">
          <a:xfrm rot="16200000">
            <a:off x="7181937" y="1045331"/>
            <a:ext cx="4748340" cy="3178974"/>
          </a:xfrm>
          <a:prstGeom prst="rect">
            <a:avLst/>
          </a:prstGeom>
          <a:noFill/>
          <a:ln w="9525">
            <a:noFill/>
            <a:miter lim="800000"/>
            <a:headEnd/>
            <a:tailEnd/>
          </a:ln>
        </p:spPr>
      </p:pic>
    </p:spTree>
    <p:extLst>
      <p:ext uri="{BB962C8B-B14F-4D97-AF65-F5344CB8AC3E}">
        <p14:creationId xmlns:p14="http://schemas.microsoft.com/office/powerpoint/2010/main" val="350717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97" y="381000"/>
            <a:ext cx="5538917" cy="1371600"/>
          </a:xfrm>
        </p:spPr>
        <p:txBody>
          <a:bodyPr>
            <a:normAutofit/>
          </a:bodyPr>
          <a:lstStyle/>
          <a:p>
            <a:pPr algn="ctr"/>
            <a:r>
              <a:rPr lang="en-US" sz="4400" dirty="0"/>
              <a:t> </a:t>
            </a:r>
            <a:r>
              <a:rPr lang="en-US" sz="4400" dirty="0" err="1"/>
              <a:t>Iesu</a:t>
            </a:r>
            <a:r>
              <a:rPr lang="en-US" sz="4400" dirty="0"/>
              <a:t> </a:t>
            </a:r>
            <a:r>
              <a:rPr lang="en-US" sz="4400" dirty="0" err="1"/>
              <a:t>yn</a:t>
            </a:r>
            <a:r>
              <a:rPr lang="en-US" sz="4400" dirty="0"/>
              <a:t> </a:t>
            </a:r>
            <a:r>
              <a:rPr lang="en-US" sz="4400" dirty="0" err="1"/>
              <a:t>danfon</a:t>
            </a:r>
            <a:r>
              <a:rPr lang="en-US" sz="4400" dirty="0"/>
              <a:t> y </a:t>
            </a:r>
            <a:r>
              <a:rPr lang="en-US" sz="4400" dirty="0" err="1"/>
              <a:t>deuddeg</a:t>
            </a:r>
            <a:endParaRPr lang="en-US" sz="4400" dirty="0"/>
          </a:p>
        </p:txBody>
      </p:sp>
      <p:sp>
        <p:nvSpPr>
          <p:cNvPr id="5" name="Text Placeholder 4"/>
          <p:cNvSpPr>
            <a:spLocks noGrp="1"/>
          </p:cNvSpPr>
          <p:nvPr>
            <p:ph type="body" sz="quarter" idx="3"/>
          </p:nvPr>
        </p:nvSpPr>
        <p:spPr>
          <a:xfrm>
            <a:off x="6249861" y="1752600"/>
            <a:ext cx="4416552" cy="914400"/>
          </a:xfrm>
        </p:spPr>
        <p:txBody>
          <a:bodyPr/>
          <a:lstStyle/>
          <a:p>
            <a:pPr algn="ctr"/>
            <a:r>
              <a:rPr lang="en-US" sz="2400" dirty="0"/>
              <a:t>Mathew </a:t>
            </a:r>
            <a:r>
              <a:rPr lang="en-US" sz="2400" dirty="0" err="1"/>
              <a:t>Pennod</a:t>
            </a:r>
            <a:r>
              <a:rPr lang="en-US" sz="2400" dirty="0"/>
              <a:t> </a:t>
            </a:r>
            <a:r>
              <a:rPr lang="en-US" sz="3600" dirty="0"/>
              <a:t>10</a:t>
            </a:r>
          </a:p>
        </p:txBody>
      </p:sp>
      <p:pic>
        <p:nvPicPr>
          <p:cNvPr id="2052" name="Picture 4" descr="Matthew Chapter 10: Jesus Gave Power To The 12 Disciples">
            <a:extLst>
              <a:ext uri="{FF2B5EF4-FFF2-40B4-BE49-F238E27FC236}">
                <a16:creationId xmlns:a16="http://schemas.microsoft.com/office/drawing/2014/main" id="{983B5F92-9715-446E-B55F-8EEBDDAA8E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7297" y="1864446"/>
            <a:ext cx="5538917" cy="3926028"/>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descr="Beiblau Cymraeg - Cristnogaeth Cymru">
            <a:extLst>
              <a:ext uri="{FF2B5EF4-FFF2-40B4-BE49-F238E27FC236}">
                <a16:creationId xmlns:a16="http://schemas.microsoft.com/office/drawing/2014/main" id="{A32ED485-1730-46CD-8E44-1A09BF30C791}"/>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249988" y="3225639"/>
            <a:ext cx="4416425" cy="231172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8621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90E9835-6F74-426B-9122-54EE821957C7}"/>
              </a:ext>
            </a:extLst>
          </p:cNvPr>
          <p:cNvSpPr>
            <a:spLocks noGrp="1"/>
          </p:cNvSpPr>
          <p:nvPr>
            <p:ph sz="half" idx="2"/>
          </p:nvPr>
        </p:nvSpPr>
        <p:spPr>
          <a:xfrm>
            <a:off x="1269876" y="260648"/>
            <a:ext cx="4416552" cy="5976664"/>
          </a:xfrm>
        </p:spPr>
        <p:txBody>
          <a:bodyPr>
            <a:normAutofit fontScale="92500" lnSpcReduction="10000"/>
          </a:bodyPr>
          <a:lstStyle/>
          <a:p>
            <a:pPr marL="0" indent="0">
              <a:buNone/>
            </a:pPr>
            <a:r>
              <a:rPr lang="cy-GB" sz="1900" dirty="0">
                <a:effectLst/>
                <a:latin typeface="Calibri" panose="020F0502020204030204" pitchFamily="34" charset="0"/>
                <a:ea typeface="Calibri" panose="020F0502020204030204" pitchFamily="34" charset="0"/>
                <a:cs typeface="Times New Roman" panose="02020603050405020304" pitchFamily="18" charset="0"/>
              </a:rPr>
              <a:t>O rho dy fendith, Nefol Dad,</a:t>
            </a: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Ar holl genhedloedd byd,</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I ddifa’r ofnau ymhob gwlad </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Sy’n tarfu hedd o hyd.</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Rhag dial gwyllt, rhag dyfais dyn</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Mewn Cariad cadw ni</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 A dyro inni’r ffydd a lŷn </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Wrth dy gyfiawnder Di.</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y-GB" sz="19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Rho i wirionedd heol glir</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Drwy ddryswch blin yr oes,</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A chluded ffyrdd y môr a’r tir</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Ddatguddiad gwell o’r Groes.</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cy-GB" dirty="0"/>
          </a:p>
        </p:txBody>
      </p:sp>
      <p:sp>
        <p:nvSpPr>
          <p:cNvPr id="6" name="Content Placeholder 5">
            <a:extLst>
              <a:ext uri="{FF2B5EF4-FFF2-40B4-BE49-F238E27FC236}">
                <a16:creationId xmlns:a16="http://schemas.microsoft.com/office/drawing/2014/main" id="{004AE7E6-297E-4873-A23E-26C847C58B05}"/>
              </a:ext>
            </a:extLst>
          </p:cNvPr>
          <p:cNvSpPr>
            <a:spLocks noGrp="1"/>
          </p:cNvSpPr>
          <p:nvPr>
            <p:ph sz="quarter" idx="4"/>
          </p:nvPr>
        </p:nvSpPr>
        <p:spPr>
          <a:xfrm>
            <a:off x="6249861" y="260648"/>
            <a:ext cx="4416552" cy="6229435"/>
          </a:xfrm>
        </p:spPr>
        <p:txBody>
          <a:bodyPr>
            <a:normAutofit fontScale="92500" lnSpcReduction="10000"/>
          </a:bodyPr>
          <a:lstStyle/>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Rhag troi y byd yn anial gwyw.</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Rhag llygru nwyd a greddf,</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Rho inni’r ddawn i fentro byw</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cy-GB" sz="1900" dirty="0">
                <a:effectLst/>
                <a:latin typeface="Calibri" panose="020F0502020204030204" pitchFamily="34" charset="0"/>
                <a:ea typeface="Calibri" panose="020F0502020204030204" pitchFamily="34" charset="0"/>
                <a:cs typeface="Calibri" panose="020F0502020204030204" pitchFamily="34" charset="0"/>
              </a:rPr>
              <a:t>A chariad inni’n ddeddf.</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a:effectLst/>
                <a:latin typeface="Calibri" panose="020F0502020204030204" pitchFamily="34" charset="0"/>
                <a:ea typeface="Calibri" panose="020F0502020204030204" pitchFamily="34" charset="0"/>
                <a:cs typeface="Calibri" panose="020F0502020204030204" pitchFamily="34" charset="0"/>
              </a:rPr>
              <a:t> </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a:effectLst/>
                <a:latin typeface="Calibri" panose="020F0502020204030204" pitchFamily="34" charset="0"/>
                <a:ea typeface="Calibri" panose="020F0502020204030204" pitchFamily="34" charset="0"/>
                <a:cs typeface="Calibri" panose="020F0502020204030204" pitchFamily="34" charset="0"/>
              </a:rPr>
              <a:t>Rho </a:t>
            </a:r>
            <a:r>
              <a:rPr lang="en-GB" sz="1900" dirty="0" err="1">
                <a:effectLst/>
                <a:latin typeface="Calibri" panose="020F0502020204030204" pitchFamily="34" charset="0"/>
                <a:ea typeface="Calibri" panose="020F0502020204030204" pitchFamily="34" charset="0"/>
                <a:cs typeface="Calibri" panose="020F0502020204030204" pitchFamily="34" charset="0"/>
              </a:rPr>
              <a:t>inni</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fyd</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heb</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boen</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na</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phla</a:t>
            </a:r>
            <a:r>
              <a:rPr lang="en-GB" sz="1900" dirty="0">
                <a:effectLst/>
                <a:latin typeface="Calibri" panose="020F0502020204030204" pitchFamily="34" charset="0"/>
                <a:ea typeface="Calibri" panose="020F0502020204030204" pitchFamily="34" charset="0"/>
                <a:cs typeface="Calibri" panose="020F0502020204030204" pitchFamily="34" charset="0"/>
              </a:rPr>
              <a:t>,</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err="1">
                <a:effectLst/>
                <a:latin typeface="Calibri" panose="020F0502020204030204" pitchFamily="34" charset="0"/>
                <a:ea typeface="Calibri" panose="020F0502020204030204" pitchFamily="34" charset="0"/>
                <a:cs typeface="Calibri" panose="020F0502020204030204" pitchFamily="34" charset="0"/>
              </a:rPr>
              <a:t>Heb</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ing</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ymrafael</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trist</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err="1">
                <a:effectLst/>
                <a:latin typeface="Calibri" panose="020F0502020204030204" pitchFamily="34" charset="0"/>
                <a:ea typeface="Calibri" panose="020F0502020204030204" pitchFamily="34" charset="0"/>
                <a:cs typeface="Calibri" panose="020F0502020204030204" pitchFamily="34" charset="0"/>
              </a:rPr>
              <a:t>Cynydded</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rhin</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ewyllys</a:t>
            </a:r>
            <a:r>
              <a:rPr lang="en-GB" sz="1900" dirty="0">
                <a:effectLst/>
                <a:latin typeface="Calibri" panose="020F0502020204030204" pitchFamily="34" charset="0"/>
                <a:ea typeface="Calibri" panose="020F0502020204030204" pitchFamily="34" charset="0"/>
                <a:cs typeface="Calibri" panose="020F0502020204030204" pitchFamily="34" charset="0"/>
              </a:rPr>
              <a:t> da</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err="1">
                <a:effectLst/>
                <a:latin typeface="Calibri" panose="020F0502020204030204" pitchFamily="34" charset="0"/>
                <a:ea typeface="Calibri" panose="020F0502020204030204" pitchFamily="34" charset="0"/>
                <a:cs typeface="Calibri" panose="020F0502020204030204" pitchFamily="34" charset="0"/>
              </a:rPr>
              <a:t>Disgyblion</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Iesu</a:t>
            </a:r>
            <a:r>
              <a:rPr lang="en-GB" sz="1900" dirty="0">
                <a:effectLst/>
                <a:latin typeface="Calibri" panose="020F0502020204030204" pitchFamily="34" charset="0"/>
                <a:ea typeface="Calibri" panose="020F0502020204030204" pitchFamily="34" charset="0"/>
                <a:cs typeface="Calibri" panose="020F0502020204030204" pitchFamily="34" charset="0"/>
              </a:rPr>
              <a:t> Grist.</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err="1">
                <a:effectLst/>
                <a:latin typeface="Calibri" panose="020F0502020204030204" pitchFamily="34" charset="0"/>
                <a:ea typeface="Calibri" panose="020F0502020204030204" pitchFamily="34" charset="0"/>
                <a:cs typeface="Calibri" panose="020F0502020204030204" pitchFamily="34" charset="0"/>
              </a:rPr>
              <a:t>Rhag</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gwasgar</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mwy</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dy</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deulu</a:t>
            </a:r>
            <a:r>
              <a:rPr lang="en-GB" sz="1900" dirty="0">
                <a:effectLst/>
                <a:latin typeface="Calibri" panose="020F0502020204030204" pitchFamily="34" charset="0"/>
                <a:ea typeface="Calibri" panose="020F0502020204030204" pitchFamily="34" charset="0"/>
                <a:cs typeface="Calibri" panose="020F0502020204030204" pitchFamily="34" charset="0"/>
              </a:rPr>
              <a:t> Di,</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a:effectLst/>
                <a:latin typeface="Calibri" panose="020F0502020204030204" pitchFamily="34" charset="0"/>
                <a:ea typeface="Calibri" panose="020F0502020204030204" pitchFamily="34" charset="0"/>
                <a:cs typeface="Calibri" panose="020F0502020204030204" pitchFamily="34" charset="0"/>
              </a:rPr>
              <a:t>A </a:t>
            </a:r>
            <a:r>
              <a:rPr lang="en-GB" sz="1900" dirty="0" err="1">
                <a:effectLst/>
                <a:latin typeface="Calibri" panose="020F0502020204030204" pitchFamily="34" charset="0"/>
                <a:ea typeface="Calibri" panose="020F0502020204030204" pitchFamily="34" charset="0"/>
                <a:cs typeface="Calibri" panose="020F0502020204030204" pitchFamily="34" charset="0"/>
              </a:rPr>
              <a:t>chwalu’r</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byd</a:t>
            </a:r>
            <a:r>
              <a:rPr lang="en-GB" sz="1900" dirty="0">
                <a:effectLst/>
                <a:latin typeface="Calibri" panose="020F0502020204030204" pitchFamily="34" charset="0"/>
                <a:ea typeface="Calibri" panose="020F0502020204030204" pitchFamily="34" charset="0"/>
                <a:cs typeface="Calibri" panose="020F0502020204030204" pitchFamily="34" charset="0"/>
              </a:rPr>
              <a:t> a </a:t>
            </a:r>
            <a:r>
              <a:rPr lang="en-GB" sz="1900" dirty="0" err="1">
                <a:effectLst/>
                <a:latin typeface="Calibri" panose="020F0502020204030204" pitchFamily="34" charset="0"/>
                <a:ea typeface="Calibri" panose="020F0502020204030204" pitchFamily="34" charset="0"/>
                <a:cs typeface="Calibri" panose="020F0502020204030204" pitchFamily="34" charset="0"/>
              </a:rPr>
              <a:t>chas</a:t>
            </a:r>
            <a:r>
              <a:rPr lang="en-GB" sz="1900" dirty="0">
                <a:effectLst/>
                <a:latin typeface="Calibri" panose="020F0502020204030204" pitchFamily="34" charset="0"/>
                <a:ea typeface="Calibri" panose="020F0502020204030204" pitchFamily="34" charset="0"/>
                <a:cs typeface="Calibri" panose="020F0502020204030204" pitchFamily="34" charset="0"/>
              </a:rPr>
              <a:t>,</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err="1">
                <a:effectLst/>
                <a:latin typeface="Calibri" panose="020F0502020204030204" pitchFamily="34" charset="0"/>
                <a:ea typeface="Calibri" panose="020F0502020204030204" pitchFamily="34" charset="0"/>
                <a:cs typeface="Calibri" panose="020F0502020204030204" pitchFamily="34" charset="0"/>
              </a:rPr>
              <a:t>Cysegra</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ein</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brawdgarwch</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ni</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900" dirty="0">
                <a:effectLst/>
                <a:latin typeface="Calibri" panose="020F0502020204030204" pitchFamily="34" charset="0"/>
                <a:ea typeface="Calibri" panose="020F0502020204030204" pitchFamily="34" charset="0"/>
                <a:cs typeface="Calibri" panose="020F0502020204030204" pitchFamily="34" charset="0"/>
              </a:rPr>
              <a:t>Â </a:t>
            </a:r>
            <a:r>
              <a:rPr lang="en-GB" sz="1900" dirty="0" err="1">
                <a:effectLst/>
                <a:latin typeface="Calibri" panose="020F0502020204030204" pitchFamily="34" charset="0"/>
                <a:ea typeface="Calibri" panose="020F0502020204030204" pitchFamily="34" charset="0"/>
                <a:cs typeface="Calibri" panose="020F0502020204030204" pitchFamily="34" charset="0"/>
              </a:rPr>
              <a:t>holl</a:t>
            </a:r>
            <a:r>
              <a:rPr lang="en-GB" sz="1900" dirty="0">
                <a:effectLst/>
                <a:latin typeface="Calibri" panose="020F0502020204030204" pitchFamily="34" charset="0"/>
                <a:ea typeface="Calibri" panose="020F0502020204030204" pitchFamily="34" charset="0"/>
                <a:cs typeface="Calibri" panose="020F0502020204030204" pitchFamily="34" charset="0"/>
              </a:rPr>
              <a:t> </a:t>
            </a:r>
            <a:r>
              <a:rPr lang="en-GB" sz="1900" dirty="0" err="1">
                <a:effectLst/>
                <a:latin typeface="Calibri" panose="020F0502020204030204" pitchFamily="34" charset="0"/>
                <a:ea typeface="Calibri" panose="020F0502020204030204" pitchFamily="34" charset="0"/>
                <a:cs typeface="Calibri" panose="020F0502020204030204" pitchFamily="34" charset="0"/>
              </a:rPr>
              <a:t>ddoethineb</a:t>
            </a:r>
            <a:r>
              <a:rPr lang="en-GB" sz="1900" dirty="0">
                <a:effectLst/>
                <a:latin typeface="Calibri" panose="020F0502020204030204" pitchFamily="34" charset="0"/>
                <a:ea typeface="Calibri" panose="020F0502020204030204" pitchFamily="34" charset="0"/>
                <a:cs typeface="Calibri" panose="020F0502020204030204" pitchFamily="34" charset="0"/>
              </a:rPr>
              <a:t> gras.</a:t>
            </a:r>
            <a:endParaRPr lang="cy-GB"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i="1" dirty="0">
                <a:effectLst/>
                <a:latin typeface="Calibri" panose="020F0502020204030204" pitchFamily="34" charset="0"/>
                <a:ea typeface="Calibri" panose="020F0502020204030204" pitchFamily="34" charset="0"/>
                <a:cs typeface="Calibri" panose="020F0502020204030204" pitchFamily="34" charset="0"/>
              </a:rPr>
              <a:t>                                  </a:t>
            </a:r>
            <a:r>
              <a:rPr lang="en-GB" sz="1800" i="1" dirty="0" err="1">
                <a:effectLst/>
                <a:latin typeface="Calibri" panose="020F0502020204030204" pitchFamily="34" charset="0"/>
                <a:ea typeface="Calibri" panose="020F0502020204030204" pitchFamily="34" charset="0"/>
                <a:cs typeface="Calibri" panose="020F0502020204030204" pitchFamily="34" charset="0"/>
              </a:rPr>
              <a:t>E.Llwyd</a:t>
            </a:r>
            <a:r>
              <a:rPr lang="en-GB" sz="1800" i="1" dirty="0">
                <a:effectLst/>
                <a:latin typeface="Calibri" panose="020F0502020204030204" pitchFamily="34" charset="0"/>
                <a:ea typeface="Calibri" panose="020F0502020204030204" pitchFamily="34" charset="0"/>
                <a:cs typeface="Calibri" panose="020F0502020204030204" pitchFamily="34" charset="0"/>
              </a:rPr>
              <a:t> Williams</a:t>
            </a:r>
            <a:endParaRPr lang="cy-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y-GB" dirty="0"/>
          </a:p>
        </p:txBody>
      </p:sp>
    </p:spTree>
    <p:extLst>
      <p:ext uri="{BB962C8B-B14F-4D97-AF65-F5344CB8AC3E}">
        <p14:creationId xmlns:p14="http://schemas.microsoft.com/office/powerpoint/2010/main" val="225938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860" y="620688"/>
            <a:ext cx="3528392" cy="3312368"/>
          </a:xfrm>
        </p:spPr>
        <p:txBody>
          <a:bodyPr>
            <a:normAutofit/>
          </a:bodyPr>
          <a:lstStyle/>
          <a:p>
            <a:r>
              <a:rPr lang="en-US" sz="4400" dirty="0" err="1"/>
              <a:t>Dewis</a:t>
            </a:r>
            <a:br>
              <a:rPr lang="en-US" sz="4400" dirty="0"/>
            </a:br>
            <a:r>
              <a:rPr lang="en-US" sz="4400" dirty="0" err="1"/>
              <a:t>Galw</a:t>
            </a:r>
            <a:br>
              <a:rPr lang="en-US" sz="4400" dirty="0"/>
            </a:br>
            <a:r>
              <a:rPr lang="en-US" sz="4400" dirty="0" err="1"/>
              <a:t>Neilltuo</a:t>
            </a:r>
            <a:br>
              <a:rPr lang="en-US" sz="4400" dirty="0"/>
            </a:br>
            <a:r>
              <a:rPr lang="en-US" sz="4400" dirty="0" err="1"/>
              <a:t>Danfon</a:t>
            </a:r>
            <a:endParaRPr lang="en-US" sz="4400" dirty="0"/>
          </a:p>
        </p:txBody>
      </p:sp>
      <p:sp>
        <p:nvSpPr>
          <p:cNvPr id="5" name="TextBox 4">
            <a:extLst>
              <a:ext uri="{FF2B5EF4-FFF2-40B4-BE49-F238E27FC236}">
                <a16:creationId xmlns:a16="http://schemas.microsoft.com/office/drawing/2014/main" id="{6E9E5F97-508C-49B8-A343-7CAB12084454}"/>
              </a:ext>
            </a:extLst>
          </p:cNvPr>
          <p:cNvSpPr txBox="1"/>
          <p:nvPr/>
        </p:nvSpPr>
        <p:spPr>
          <a:xfrm>
            <a:off x="5590356" y="1844824"/>
            <a:ext cx="6192688" cy="954107"/>
          </a:xfrm>
          <a:prstGeom prst="rect">
            <a:avLst/>
          </a:prstGeom>
          <a:noFill/>
        </p:spPr>
        <p:txBody>
          <a:bodyPr wrap="square" rtlCol="0">
            <a:spAutoFit/>
          </a:bodyPr>
          <a:lstStyle/>
          <a:p>
            <a:r>
              <a:rPr lang="cy-GB" sz="2800" dirty="0">
                <a:effectLst/>
                <a:latin typeface="Cambria" panose="02040503050406030204" pitchFamily="18" charset="0"/>
                <a:ea typeface="Calibri" panose="020F0502020204030204" pitchFamily="34" charset="0"/>
                <a:cs typeface="Arial" panose="020B0604020202020204" pitchFamily="34" charset="0"/>
              </a:rPr>
              <a:t> “ac wrth fynd cyhoeddwch y genadwri fod teyrnas nefoedd wedi dod yn agos.” </a:t>
            </a:r>
            <a:endParaRPr lang="cy-GB" sz="2800" dirty="0"/>
          </a:p>
        </p:txBody>
      </p:sp>
      <p:pic>
        <p:nvPicPr>
          <p:cNvPr id="9218" name="Picture 2" descr="Non-Theism: Humanists Lack of Belief in God - Heaven Sent Daily">
            <a:extLst>
              <a:ext uri="{FF2B5EF4-FFF2-40B4-BE49-F238E27FC236}">
                <a16:creationId xmlns:a16="http://schemas.microsoft.com/office/drawing/2014/main" id="{87BB9F0E-83F4-4F9F-92B3-4BC2DB1C1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464" y="3212976"/>
            <a:ext cx="4248472" cy="243178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0586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Prayer:</a:t>
            </a:r>
          </a:p>
        </p:txBody>
      </p:sp>
      <p:sp>
        <p:nvSpPr>
          <p:cNvPr id="14" name="Content Placeholder 13"/>
          <p:cNvSpPr>
            <a:spLocks noGrp="1"/>
          </p:cNvSpPr>
          <p:nvPr>
            <p:ph idx="1"/>
          </p:nvPr>
        </p:nvSpPr>
        <p:spPr>
          <a:xfrm>
            <a:off x="1522413" y="1988840"/>
            <a:ext cx="7020271" cy="4030960"/>
          </a:xfrm>
        </p:spPr>
        <p:txBody>
          <a:bodyPr/>
          <a:lstStyle/>
          <a:p>
            <a:pPr algn="just">
              <a:lnSpc>
                <a:spcPct val="107000"/>
              </a:lnSpc>
              <a:spcAft>
                <a:spcPts val="800"/>
              </a:spcAft>
            </a:pPr>
            <a:r>
              <a:rPr lang="en-GB" sz="1800" dirty="0">
                <a:effectLst/>
                <a:latin typeface="Cambria" panose="02040503050406030204" pitchFamily="18" charset="0"/>
                <a:ea typeface="Times New Roman" panose="02020603050405020304" pitchFamily="18" charset="0"/>
                <a:cs typeface="Times New Roman" panose="02020603050405020304" pitchFamily="18" charset="0"/>
              </a:rPr>
              <a:t>Thank you Lord for wide open eyes to recognise you in your world and in your creation. We thank you that all our life can be a prayer when we realise that you are in all things. Open our eyes to see you, in the daily round, the common task of life, in our comings and goings, in our many actions and responsibilities; in our hopes and aspirations – in an office or in a shop, in our homes or in church – all things sacred because you are Lord of all.</a:t>
            </a:r>
            <a:endParaRPr lang="cy-GB"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800" dirty="0">
                <a:effectLst/>
                <a:latin typeface="Cambria" panose="02040503050406030204" pitchFamily="18" charset="0"/>
                <a:ea typeface="Times New Roman" panose="02020603050405020304" pitchFamily="18" charset="0"/>
                <a:cs typeface="Times New Roman" panose="02020603050405020304" pitchFamily="18" charset="0"/>
              </a:rPr>
              <a:t>“Take my life and let it be consecrated Lord to thee, take my moments and my days let them flow is ceaseless praise. Take my voice and let me sing always, only for my King, take my lips and let them be filled with messages from thee.” Amen.</a:t>
            </a:r>
            <a:endParaRPr lang="cy-GB"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4" name="Picture 2" descr="Praying hands PNG">
            <a:extLst>
              <a:ext uri="{FF2B5EF4-FFF2-40B4-BE49-F238E27FC236}">
                <a16:creationId xmlns:a16="http://schemas.microsoft.com/office/drawing/2014/main" id="{5811EF96-E67D-49BA-950A-E9D30BA336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24"/>
          <a:stretch/>
        </p:blipFill>
        <p:spPr bwMode="auto">
          <a:xfrm>
            <a:off x="8974732" y="1860465"/>
            <a:ext cx="2911535" cy="4159335"/>
          </a:xfrm>
          <a:prstGeom prst="rect">
            <a:avLst/>
          </a:prstGeom>
          <a:solidFill>
            <a:srgbClr val="FFFFFF"/>
          </a:solidFill>
        </p:spPr>
      </p:pic>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IMOTHY RICHARD">
            <a:extLst>
              <a:ext uri="{FF2B5EF4-FFF2-40B4-BE49-F238E27FC236}">
                <a16:creationId xmlns:a16="http://schemas.microsoft.com/office/drawing/2014/main" id="{A4F501FF-7176-4E05-8D61-1D741AC398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46" r="1" b="27063"/>
          <a:stretch/>
        </p:blipFill>
        <p:spPr bwMode="auto">
          <a:xfrm>
            <a:off x="6229182" y="1653468"/>
            <a:ext cx="4689765" cy="4366333"/>
          </a:xfrm>
          <a:prstGeom prst="rect">
            <a:avLst/>
          </a:prstGeom>
          <a:solidFill>
            <a:srgbClr val="FFFFFF"/>
          </a:solidFill>
        </p:spPr>
      </p:pic>
      <p:sp>
        <p:nvSpPr>
          <p:cNvPr id="7" name="Content Placeholder 6">
            <a:extLst>
              <a:ext uri="{FF2B5EF4-FFF2-40B4-BE49-F238E27FC236}">
                <a16:creationId xmlns:a16="http://schemas.microsoft.com/office/drawing/2014/main" id="{EB56DEE7-5254-4F4A-8312-FEF8B408155A}"/>
              </a:ext>
            </a:extLst>
          </p:cNvPr>
          <p:cNvSpPr>
            <a:spLocks noGrp="1"/>
          </p:cNvSpPr>
          <p:nvPr>
            <p:ph sz="half" idx="1"/>
          </p:nvPr>
        </p:nvSpPr>
        <p:spPr>
          <a:xfrm>
            <a:off x="774699" y="1651000"/>
            <a:ext cx="5149681" cy="4368801"/>
          </a:xfrm>
        </p:spPr>
        <p:txBody>
          <a:bodyPr>
            <a:normAutofit/>
          </a:bodyPr>
          <a:lstStyle/>
          <a:p>
            <a:pPr marL="0" indent="0">
              <a:buNone/>
            </a:pPr>
            <a:r>
              <a:rPr lang="en-GB" sz="1800" b="1" i="1" dirty="0">
                <a:solidFill>
                  <a:srgbClr val="0A0A0A"/>
                </a:solidFill>
                <a:effectLst/>
                <a:latin typeface="Cambria" panose="02040503050406030204" pitchFamily="18" charset="0"/>
                <a:ea typeface="Times New Roman" panose="02020603050405020304" pitchFamily="18" charset="0"/>
                <a:cs typeface="Arial" panose="020B0604020202020204" pitchFamily="34" charset="0"/>
              </a:rPr>
              <a:t>the world. </a:t>
            </a:r>
            <a:endParaRPr lang="cy-GB" sz="1800" dirty="0">
              <a:effectLst/>
              <a:latin typeface="Times New Roman" panose="02020603050405020304" pitchFamily="18" charset="0"/>
              <a:ea typeface="Times New Roman" panose="02020603050405020304" pitchFamily="18" charset="0"/>
            </a:endParaRPr>
          </a:p>
          <a:p>
            <a:pPr marL="0" indent="0">
              <a:buNone/>
            </a:pPr>
            <a:r>
              <a:rPr lang="cy-GB" sz="3200" dirty="0">
                <a:effectLst/>
                <a:latin typeface="Cambria" panose="02040503050406030204" pitchFamily="18" charset="0"/>
                <a:ea typeface="Times New Roman" panose="02020603050405020304" pitchFamily="18" charset="0"/>
                <a:cs typeface="Bookman Old Style" panose="02050604050505020204" pitchFamily="18" charset="0"/>
              </a:rPr>
              <a:t>Mae Apêl Timothy Richard ar gyfer Plant Syria yn gyfle inni yn enw Iesu Grist i wneud gwahaniaeth, bydd ein cyfraniadau yn fodd i newid byd a chynnig cyfle.</a:t>
            </a:r>
            <a:endParaRPr lang="cy-GB" sz="3200" dirty="0">
              <a:effectLst/>
              <a:latin typeface="Calibri" panose="020F0502020204030204" pitchFamily="34" charset="0"/>
              <a:ea typeface="Calibri" panose="020F0502020204030204" pitchFamily="34" charset="0"/>
              <a:cs typeface="Arial" panose="020B0604020202020204" pitchFamily="34" charset="0"/>
            </a:endParaRPr>
          </a:p>
          <a:p>
            <a:endParaRPr lang="cy-GB" dirty="0"/>
          </a:p>
        </p:txBody>
      </p:sp>
    </p:spTree>
    <p:extLst>
      <p:ext uri="{BB962C8B-B14F-4D97-AF65-F5344CB8AC3E}">
        <p14:creationId xmlns:p14="http://schemas.microsoft.com/office/powerpoint/2010/main" val="312402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FD5F-9629-4C46-BEB3-DB3BDE926C70}"/>
              </a:ext>
            </a:extLst>
          </p:cNvPr>
          <p:cNvSpPr>
            <a:spLocks noGrp="1"/>
          </p:cNvSpPr>
          <p:nvPr>
            <p:ph type="title"/>
          </p:nvPr>
        </p:nvSpPr>
        <p:spPr>
          <a:xfrm>
            <a:off x="1055604" y="1638298"/>
            <a:ext cx="3596607" cy="494558"/>
          </a:xfrm>
        </p:spPr>
        <p:txBody>
          <a:bodyPr anchor="b">
            <a:normAutofit fontScale="90000"/>
          </a:bodyPr>
          <a:lstStyle/>
          <a:p>
            <a:pPr algn="ctr"/>
            <a:r>
              <a:rPr lang="en-GB" dirty="0" err="1"/>
              <a:t>Gweddi</a:t>
            </a:r>
            <a:r>
              <a:rPr lang="en-GB" dirty="0"/>
              <a:t> </a:t>
            </a:r>
            <a:r>
              <a:rPr lang="en-GB" dirty="0" err="1"/>
              <a:t>glo</a:t>
            </a:r>
            <a:endParaRPr lang="cy-GB" dirty="0"/>
          </a:p>
        </p:txBody>
      </p:sp>
      <p:sp>
        <p:nvSpPr>
          <p:cNvPr id="3" name="Subtitle 2">
            <a:extLst>
              <a:ext uri="{FF2B5EF4-FFF2-40B4-BE49-F238E27FC236}">
                <a16:creationId xmlns:a16="http://schemas.microsoft.com/office/drawing/2014/main" id="{91CDEDE1-ACE0-4679-87B8-053472CF5F16}"/>
              </a:ext>
            </a:extLst>
          </p:cNvPr>
          <p:cNvSpPr>
            <a:spLocks noGrp="1"/>
          </p:cNvSpPr>
          <p:nvPr>
            <p:ph type="body" sz="half" idx="2"/>
          </p:nvPr>
        </p:nvSpPr>
        <p:spPr>
          <a:xfrm>
            <a:off x="405780" y="2780928"/>
            <a:ext cx="4824535" cy="3238872"/>
          </a:xfrm>
        </p:spPr>
        <p:txBody>
          <a:bodyPr>
            <a:normAutofit fontScale="47500" lnSpcReduction="20000"/>
          </a:bodyPr>
          <a:lstStyle/>
          <a:p>
            <a:pPr algn="ctr">
              <a:lnSpc>
                <a:spcPct val="107000"/>
              </a:lnSpc>
              <a:spcAft>
                <a:spcPts val="800"/>
              </a:spcAft>
            </a:pPr>
            <a:r>
              <a:rPr lang="cy-GB" sz="5000" dirty="0">
                <a:effectLst/>
                <a:latin typeface="Cambria" panose="02040503050406030204" pitchFamily="18" charset="0"/>
                <a:ea typeface="Times New Roman" panose="02020603050405020304" pitchFamily="18" charset="0"/>
                <a:cs typeface="Times New Roman" panose="02020603050405020304" pitchFamily="18" charset="0"/>
              </a:rPr>
              <a:t>Agor ein llygaid  i’th  weled  Iesu</a:t>
            </a:r>
            <a:endParaRPr lang="cy-GB" sz="50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cy-GB" sz="5000" dirty="0">
                <a:effectLst/>
                <a:latin typeface="Cambria" panose="02040503050406030204" pitchFamily="18" charset="0"/>
                <a:ea typeface="Times New Roman" panose="02020603050405020304" pitchFamily="18" charset="0"/>
                <a:cs typeface="Times New Roman" panose="02020603050405020304" pitchFamily="18" charset="0"/>
              </a:rPr>
              <a:t>A’n clustiau i glywed dy Air</a:t>
            </a:r>
            <a:endParaRPr lang="cy-GB" sz="50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cy-GB" sz="5000" dirty="0">
                <a:effectLst/>
                <a:latin typeface="Cambria" panose="02040503050406030204" pitchFamily="18" charset="0"/>
                <a:ea typeface="Times New Roman" panose="02020603050405020304" pitchFamily="18" charset="0"/>
                <a:cs typeface="Times New Roman" panose="02020603050405020304" pitchFamily="18" charset="0"/>
              </a:rPr>
              <a:t>Agor ein meddwl i synhwyro dy bresenoldeb</a:t>
            </a:r>
            <a:endParaRPr lang="cy-GB" sz="50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cy-GB" sz="5000" dirty="0">
                <a:effectLst/>
                <a:latin typeface="Cambria" panose="02040503050406030204" pitchFamily="18" charset="0"/>
                <a:ea typeface="Times New Roman" panose="02020603050405020304" pitchFamily="18" charset="0"/>
                <a:cs typeface="Times New Roman" panose="02020603050405020304" pitchFamily="18" charset="0"/>
              </a:rPr>
              <a:t>A’n calon i’th dderbyn a’th garu.</a:t>
            </a:r>
            <a:endParaRPr lang="cy-GB" sz="5000" dirty="0">
              <a:effectLst/>
              <a:latin typeface="Calibri" panose="020F0502020204030204" pitchFamily="34" charset="0"/>
              <a:ea typeface="Calibri" panose="020F0502020204030204" pitchFamily="34" charset="0"/>
              <a:cs typeface="Arial" panose="020B0604020202020204" pitchFamily="34" charset="0"/>
            </a:endParaRPr>
          </a:p>
          <a:p>
            <a:endParaRPr lang="cy-GB" dirty="0"/>
          </a:p>
        </p:txBody>
      </p:sp>
      <p:pic>
        <p:nvPicPr>
          <p:cNvPr id="5122" name="Picture 2" descr="Son Of God Images posted by Sarah Mercado">
            <a:extLst>
              <a:ext uri="{FF2B5EF4-FFF2-40B4-BE49-F238E27FC236}">
                <a16:creationId xmlns:a16="http://schemas.microsoft.com/office/drawing/2014/main" id="{4A3D5889-0CA2-4627-9DE2-59E44C2F4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54" r="1" b="10855"/>
          <a:stretch/>
        </p:blipFill>
        <p:spPr bwMode="auto">
          <a:xfrm>
            <a:off x="6094412" y="1638298"/>
            <a:ext cx="5257802" cy="4381502"/>
          </a:xfrm>
          <a:prstGeom prst="rect">
            <a:avLst/>
          </a:prstGeom>
          <a:solidFill>
            <a:srgbClr val="FFFFFF"/>
          </a:solidFill>
        </p:spPr>
      </p:pic>
    </p:spTree>
    <p:extLst>
      <p:ext uri="{BB962C8B-B14F-4D97-AF65-F5344CB8AC3E}">
        <p14:creationId xmlns:p14="http://schemas.microsoft.com/office/powerpoint/2010/main" val="1519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3" y="1052736"/>
            <a:ext cx="6660231" cy="1152128"/>
          </a:xfrm>
        </p:spPr>
        <p:txBody>
          <a:bodyPr>
            <a:noAutofit/>
          </a:bodyPr>
          <a:lstStyle/>
          <a:p>
            <a:pPr algn="ctr"/>
            <a:r>
              <a:rPr lang="en-US" sz="4000" dirty="0"/>
              <a:t>Memorial Stone at </a:t>
            </a:r>
            <a:r>
              <a:rPr lang="en-US" sz="4000" dirty="0" err="1"/>
              <a:t>Ffaldybrenin</a:t>
            </a:r>
            <a:endParaRPr lang="en-US" sz="4000" dirty="0"/>
          </a:p>
        </p:txBody>
      </p:sp>
      <p:graphicFrame>
        <p:nvGraphicFramePr>
          <p:cNvPr id="6" name="Content Placeholder 5" descr="Clustered Column – Line Combination chart showing the values of 3 series for 4 categories. The first 2 series are columns and the 3rd series is the line."/>
          <p:cNvGraphicFramePr>
            <a:graphicFrameLocks noGrp="1"/>
          </p:cNvGraphicFramePr>
          <p:nvPr>
            <p:ph idx="1"/>
            <p:extLst>
              <p:ext uri="{D42A27DB-BD31-4B8C-83A1-F6EECF244321}">
                <p14:modId xmlns:p14="http://schemas.microsoft.com/office/powerpoint/2010/main" val="3321986259"/>
              </p:ext>
            </p:extLst>
          </p:nvPr>
        </p:nvGraphicFramePr>
        <p:xfrm>
          <a:off x="1522413" y="2780928"/>
          <a:ext cx="5652119" cy="323887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9CCF5CF-4A73-4E6B-8D69-B722A8D7DA8C}"/>
              </a:ext>
            </a:extLst>
          </p:cNvPr>
          <p:cNvSpPr txBox="1"/>
          <p:nvPr/>
        </p:nvSpPr>
        <p:spPr>
          <a:xfrm>
            <a:off x="8398668" y="3068960"/>
            <a:ext cx="2267744" cy="1754326"/>
          </a:xfrm>
          <a:prstGeom prst="rect">
            <a:avLst/>
          </a:prstGeom>
          <a:noFill/>
        </p:spPr>
        <p:txBody>
          <a:bodyPr wrap="square" rtlCol="0">
            <a:spAutoFit/>
          </a:bodyPr>
          <a:lstStyle/>
          <a:p>
            <a:r>
              <a:rPr lang="en-GB" sz="3600" dirty="0"/>
              <a:t>Missionary</a:t>
            </a:r>
          </a:p>
          <a:p>
            <a:r>
              <a:rPr lang="en-GB" sz="3600" dirty="0"/>
              <a:t>Pioneer</a:t>
            </a:r>
          </a:p>
          <a:p>
            <a:r>
              <a:rPr lang="en-GB" sz="3600" dirty="0"/>
              <a:t>Educator</a:t>
            </a:r>
            <a:endParaRPr lang="cy-GB" sz="3600" dirty="0"/>
          </a:p>
        </p:txBody>
      </p:sp>
    </p:spTree>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Timothy Richard Appeal to provide education for</a:t>
            </a:r>
            <a:br>
              <a:rPr lang="en-US" dirty="0"/>
            </a:br>
            <a:r>
              <a:rPr lang="en-US" dirty="0"/>
              <a:t>Syrian Children in Lebanon</a:t>
            </a:r>
          </a:p>
        </p:txBody>
      </p:sp>
      <p:pic>
        <p:nvPicPr>
          <p:cNvPr id="7" name="Picture 3">
            <a:extLst>
              <a:ext uri="{FF2B5EF4-FFF2-40B4-BE49-F238E27FC236}">
                <a16:creationId xmlns:a16="http://schemas.microsoft.com/office/drawing/2014/main" id="{972E7B55-8BED-49A1-BF4A-3B64C90D45F3}"/>
              </a:ext>
            </a:extLst>
          </p:cNvPr>
          <p:cNvPicPr>
            <a:picLocks noGrp="1" noChangeAspect="1" noChangeArrowheads="1"/>
          </p:cNvPicPr>
          <p:nvPr>
            <p:ph sz="half" idx="2"/>
          </p:nvPr>
        </p:nvPicPr>
        <p:blipFill>
          <a:blip r:embed="rId2" cstate="print"/>
          <a:srcRect/>
          <a:stretch>
            <a:fillRect/>
          </a:stretch>
        </p:blipFill>
        <p:spPr bwMode="auto">
          <a:xfrm>
            <a:off x="7318548" y="2467205"/>
            <a:ext cx="2952329" cy="3431085"/>
          </a:xfrm>
          <a:prstGeom prst="rect">
            <a:avLst/>
          </a:prstGeom>
          <a:noFill/>
          <a:ln w="9525">
            <a:noFill/>
            <a:miter lim="800000"/>
            <a:headEnd/>
            <a:tailEnd/>
          </a:ln>
        </p:spPr>
      </p:pic>
      <p:pic>
        <p:nvPicPr>
          <p:cNvPr id="1026" name="Picture 2" descr="Title slide of PowerPoint show">
            <a:extLst>
              <a:ext uri="{FF2B5EF4-FFF2-40B4-BE49-F238E27FC236}">
                <a16:creationId xmlns:a16="http://schemas.microsoft.com/office/drawing/2014/main" id="{4EE220C5-4139-4845-A246-0DEBDBD10FD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17948" y="2408464"/>
            <a:ext cx="4006602" cy="34650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0698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33773" y="548680"/>
            <a:ext cx="1512167" cy="576064"/>
          </a:xfrm>
        </p:spPr>
        <p:txBody>
          <a:bodyPr>
            <a:normAutofit fontScale="90000"/>
          </a:bodyPr>
          <a:lstStyle/>
          <a:p>
            <a:r>
              <a:rPr lang="en-US" dirty="0"/>
              <a:t>Hymn:</a:t>
            </a:r>
          </a:p>
        </p:txBody>
      </p:sp>
      <p:sp>
        <p:nvSpPr>
          <p:cNvPr id="4" name="Content Placeholder 3">
            <a:extLst>
              <a:ext uri="{FF2B5EF4-FFF2-40B4-BE49-F238E27FC236}">
                <a16:creationId xmlns:a16="http://schemas.microsoft.com/office/drawing/2014/main" id="{F26C6AEF-8BB3-4315-B3E0-71B137EB062B}"/>
              </a:ext>
            </a:extLst>
          </p:cNvPr>
          <p:cNvSpPr>
            <a:spLocks noGrp="1"/>
          </p:cNvSpPr>
          <p:nvPr>
            <p:ph sz="half" idx="1"/>
          </p:nvPr>
        </p:nvSpPr>
        <p:spPr>
          <a:xfrm>
            <a:off x="261764" y="2276872"/>
            <a:ext cx="3816424" cy="3168353"/>
          </a:xfrm>
        </p:spPr>
        <p:txBody>
          <a:bodyPr>
            <a:normAutofit fontScale="25000" lnSpcReduction="20000"/>
          </a:bodyPr>
          <a:lstStyle/>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Thy hand, O God, has guided</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Thy flock from age to age;</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The wondrous tale is written,</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Full clear, on every page;</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Our fathers owned Thy goodness</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And we their deeds record;</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And both of this bear witness,</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sz="7600" dirty="0">
                <a:effectLst/>
                <a:latin typeface="Cambria" panose="02040503050406030204" pitchFamily="18" charset="0"/>
                <a:ea typeface="Calibri" panose="020F0502020204030204" pitchFamily="34" charset="0"/>
                <a:cs typeface="Calibri" panose="020F0502020204030204" pitchFamily="34" charset="0"/>
              </a:rPr>
              <a:t>One Church, one faith, one Lord.</a:t>
            </a:r>
            <a:endParaRPr lang="cy-GB" sz="7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8000" dirty="0">
                <a:effectLst/>
                <a:latin typeface="Cambria" panose="02040503050406030204" pitchFamily="18" charset="0"/>
                <a:ea typeface="Calibri" panose="020F0502020204030204" pitchFamily="34" charset="0"/>
                <a:cs typeface="Calibri" panose="020F0502020204030204" pitchFamily="34" charset="0"/>
              </a:rPr>
              <a:t> </a:t>
            </a:r>
            <a:endParaRPr lang="cy-GB" sz="8000" dirty="0">
              <a:effectLst/>
              <a:latin typeface="Calibri" panose="020F0502020204030204" pitchFamily="34" charset="0"/>
              <a:ea typeface="Calibri" panose="020F0502020204030204" pitchFamily="34" charset="0"/>
              <a:cs typeface="Arial" panose="020B0604020202020204" pitchFamily="34" charset="0"/>
            </a:endParaRPr>
          </a:p>
          <a:p>
            <a:endParaRPr lang="cy-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mbria" panose="02040503050406030204" pitchFamily="18" charset="0"/>
                <a:ea typeface="Calibri" panose="020F0502020204030204" pitchFamily="34" charset="0"/>
                <a:cs typeface="Calibri" panose="020F0502020204030204" pitchFamily="34" charset="0"/>
              </a:rPr>
              <a:t> </a:t>
            </a:r>
            <a:endParaRPr lang="cy-GB" sz="1800" dirty="0">
              <a:effectLst/>
              <a:latin typeface="Calibri" panose="020F0502020204030204" pitchFamily="34" charset="0"/>
              <a:ea typeface="Calibri" panose="020F0502020204030204" pitchFamily="34" charset="0"/>
              <a:cs typeface="Arial" panose="020B0604020202020204" pitchFamily="34" charset="0"/>
            </a:endParaRPr>
          </a:p>
          <a:p>
            <a:endParaRPr lang="cy-GB" dirty="0"/>
          </a:p>
        </p:txBody>
      </p:sp>
      <p:sp>
        <p:nvSpPr>
          <p:cNvPr id="5" name="Content Placeholder 4">
            <a:extLst>
              <a:ext uri="{FF2B5EF4-FFF2-40B4-BE49-F238E27FC236}">
                <a16:creationId xmlns:a16="http://schemas.microsoft.com/office/drawing/2014/main" id="{1591A600-A10B-46C0-B897-F91A9FFB705C}"/>
              </a:ext>
            </a:extLst>
          </p:cNvPr>
          <p:cNvSpPr>
            <a:spLocks noGrp="1"/>
          </p:cNvSpPr>
          <p:nvPr>
            <p:ph sz="half" idx="2"/>
          </p:nvPr>
        </p:nvSpPr>
        <p:spPr>
          <a:xfrm>
            <a:off x="3934172" y="2132856"/>
            <a:ext cx="3816424" cy="2664296"/>
          </a:xfrm>
        </p:spPr>
        <p:txBody>
          <a:bodyPr>
            <a:noAutofit/>
          </a:bodyPr>
          <a:lstStyle/>
          <a:p>
            <a:pPr marL="239712" lvl="1" indent="0">
              <a:buNone/>
            </a:pPr>
            <a:r>
              <a:rPr lang="en-GB" dirty="0">
                <a:effectLst/>
                <a:latin typeface="Cambria" panose="02040503050406030204" pitchFamily="18" charset="0"/>
                <a:ea typeface="Calibri" panose="020F0502020204030204" pitchFamily="34" charset="0"/>
                <a:cs typeface="Calibri" panose="020F0502020204030204" pitchFamily="34" charset="0"/>
              </a:rPr>
              <a:t>To greatest, as to least;</a:t>
            </a:r>
            <a:endParaRPr lang="cy-GB" dirty="0">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dirty="0">
                <a:effectLst/>
                <a:latin typeface="Cambria" panose="02040503050406030204" pitchFamily="18" charset="0"/>
                <a:ea typeface="Calibri" panose="020F0502020204030204" pitchFamily="34" charset="0"/>
                <a:cs typeface="Calibri" panose="020F0502020204030204" pitchFamily="34" charset="0"/>
              </a:rPr>
              <a:t>They bade men rise and hasten</a:t>
            </a:r>
            <a:endParaRPr lang="cy-GB"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dirty="0">
                <a:effectLst/>
                <a:latin typeface="Cambria" panose="02040503050406030204" pitchFamily="18" charset="0"/>
                <a:ea typeface="Calibri" panose="020F0502020204030204" pitchFamily="34" charset="0"/>
                <a:cs typeface="Calibri" panose="020F0502020204030204" pitchFamily="34" charset="0"/>
              </a:rPr>
              <a:t>To share the great King’s feast;</a:t>
            </a:r>
            <a:endParaRPr lang="cy-GB"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dirty="0">
                <a:effectLst/>
                <a:latin typeface="Cambria" panose="02040503050406030204" pitchFamily="18" charset="0"/>
                <a:ea typeface="Calibri" panose="020F0502020204030204" pitchFamily="34" charset="0"/>
                <a:cs typeface="Calibri" panose="020F0502020204030204" pitchFamily="34" charset="0"/>
              </a:rPr>
              <a:t>And this was all their teaching,</a:t>
            </a:r>
            <a:endParaRPr lang="cy-GB"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dirty="0">
                <a:effectLst/>
                <a:latin typeface="Cambria" panose="02040503050406030204" pitchFamily="18" charset="0"/>
                <a:ea typeface="Calibri" panose="020F0502020204030204" pitchFamily="34" charset="0"/>
                <a:cs typeface="Calibri" panose="020F0502020204030204" pitchFamily="34" charset="0"/>
              </a:rPr>
              <a:t>In every deed and word</a:t>
            </a:r>
            <a:endParaRPr lang="cy-GB"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dirty="0">
                <a:effectLst/>
                <a:latin typeface="Cambria" panose="02040503050406030204" pitchFamily="18" charset="0"/>
                <a:ea typeface="Calibri" panose="020F0502020204030204" pitchFamily="34" charset="0"/>
                <a:cs typeface="Calibri" panose="020F0502020204030204" pitchFamily="34" charset="0"/>
              </a:rPr>
              <a:t>To all alike proclaiming</a:t>
            </a:r>
            <a:endParaRPr lang="cy-GB" dirty="0">
              <a:effectLst/>
              <a:latin typeface="Calibri" panose="020F0502020204030204" pitchFamily="34" charset="0"/>
              <a:ea typeface="Calibri" panose="020F0502020204030204" pitchFamily="34" charset="0"/>
              <a:cs typeface="Arial" panose="020B0604020202020204" pitchFamily="34" charset="0"/>
            </a:endParaRPr>
          </a:p>
          <a:p>
            <a:pPr marL="239712" lvl="1" indent="0">
              <a:buNone/>
            </a:pPr>
            <a:r>
              <a:rPr lang="en-GB" dirty="0">
                <a:effectLst/>
                <a:latin typeface="Cambria" panose="02040503050406030204" pitchFamily="18" charset="0"/>
                <a:ea typeface="Calibri" panose="020F0502020204030204" pitchFamily="34" charset="0"/>
                <a:cs typeface="Calibri" panose="020F0502020204030204" pitchFamily="34" charset="0"/>
              </a:rPr>
              <a:t>One church, one faith, one Lord</a:t>
            </a:r>
            <a:endParaRPr lang="cy-GB" dirty="0"/>
          </a:p>
        </p:txBody>
      </p:sp>
      <p:sp>
        <p:nvSpPr>
          <p:cNvPr id="7" name="TextBox 6">
            <a:extLst>
              <a:ext uri="{FF2B5EF4-FFF2-40B4-BE49-F238E27FC236}">
                <a16:creationId xmlns:a16="http://schemas.microsoft.com/office/drawing/2014/main" id="{3C964C9A-4910-485A-85EE-D4FF68CF0158}"/>
              </a:ext>
            </a:extLst>
          </p:cNvPr>
          <p:cNvSpPr txBox="1"/>
          <p:nvPr/>
        </p:nvSpPr>
        <p:spPr>
          <a:xfrm>
            <a:off x="8038628" y="2132856"/>
            <a:ext cx="3600400" cy="3149774"/>
          </a:xfrm>
          <a:prstGeom prst="rect">
            <a:avLst/>
          </a:prstGeom>
          <a:noFill/>
        </p:spPr>
        <p:txBody>
          <a:bodyPr wrap="square" rtlCol="0">
            <a:spAutoFit/>
          </a:bodyPr>
          <a:lstStyle/>
          <a:p>
            <a:r>
              <a:rPr lang="en-GB" sz="2000" dirty="0">
                <a:effectLst/>
                <a:latin typeface="Cambria" panose="02040503050406030204" pitchFamily="18" charset="0"/>
                <a:ea typeface="Cambria" panose="02040503050406030204" pitchFamily="18" charset="0"/>
                <a:cs typeface="Calibri" panose="020F0502020204030204" pitchFamily="34" charset="0"/>
              </a:rPr>
              <a:t>Thy mercy will not fail us,</a:t>
            </a:r>
          </a:p>
          <a:p>
            <a:r>
              <a:rPr lang="en-GB" sz="2000" dirty="0">
                <a:effectLst/>
                <a:latin typeface="Cambria" panose="02040503050406030204" pitchFamily="18" charset="0"/>
                <a:ea typeface="Cambria" panose="02040503050406030204" pitchFamily="18" charset="0"/>
                <a:cs typeface="Calibri" panose="020F0502020204030204" pitchFamily="34" charset="0"/>
              </a:rPr>
              <a:t>Nor leave Thy work undone;</a:t>
            </a:r>
          </a:p>
          <a:p>
            <a:r>
              <a:rPr lang="en-GB" sz="2000" dirty="0">
                <a:effectLst/>
                <a:latin typeface="Cambria" panose="02040503050406030204" pitchFamily="18" charset="0"/>
                <a:ea typeface="Cambria" panose="02040503050406030204" pitchFamily="18" charset="0"/>
                <a:cs typeface="Calibri" panose="020F0502020204030204" pitchFamily="34" charset="0"/>
              </a:rPr>
              <a:t>With Thy right hand to help us</a:t>
            </a:r>
          </a:p>
          <a:p>
            <a:r>
              <a:rPr lang="en-GB" sz="2000" dirty="0">
                <a:effectLst/>
                <a:latin typeface="Cambria" panose="02040503050406030204" pitchFamily="18" charset="0"/>
                <a:ea typeface="Cambria" panose="02040503050406030204" pitchFamily="18" charset="0"/>
                <a:cs typeface="Calibri" panose="020F0502020204030204" pitchFamily="34" charset="0"/>
              </a:rPr>
              <a:t>The victory shall be won;</a:t>
            </a:r>
          </a:p>
          <a:p>
            <a:r>
              <a:rPr lang="en-GB" sz="2000" dirty="0">
                <a:effectLst/>
                <a:latin typeface="Cambria" panose="02040503050406030204" pitchFamily="18" charset="0"/>
                <a:ea typeface="Cambria" panose="02040503050406030204" pitchFamily="18" charset="0"/>
                <a:cs typeface="Calibri" panose="020F0502020204030204" pitchFamily="34" charset="0"/>
              </a:rPr>
              <a:t>And then, by men and angels</a:t>
            </a:r>
          </a:p>
          <a:p>
            <a:r>
              <a:rPr lang="en-GB" sz="2000" dirty="0">
                <a:effectLst/>
                <a:latin typeface="Cambria" panose="02040503050406030204" pitchFamily="18" charset="0"/>
                <a:ea typeface="Cambria" panose="02040503050406030204" pitchFamily="18" charset="0"/>
                <a:cs typeface="Calibri" panose="020F0502020204030204" pitchFamily="34" charset="0"/>
              </a:rPr>
              <a:t>Thy name shall be adored,</a:t>
            </a:r>
          </a:p>
          <a:p>
            <a:r>
              <a:rPr lang="en-GB" sz="2000" dirty="0">
                <a:effectLst/>
                <a:latin typeface="Cambria" panose="02040503050406030204" pitchFamily="18" charset="0"/>
                <a:ea typeface="Cambria" panose="02040503050406030204" pitchFamily="18" charset="0"/>
                <a:cs typeface="Calibri" panose="020F0502020204030204" pitchFamily="34" charset="0"/>
              </a:rPr>
              <a:t>And this shall be their anthem</a:t>
            </a:r>
          </a:p>
          <a:p>
            <a:r>
              <a:rPr lang="en-GB" sz="2000" dirty="0">
                <a:effectLst/>
                <a:latin typeface="Cambria" panose="02040503050406030204" pitchFamily="18" charset="0"/>
                <a:ea typeface="Cambria" panose="02040503050406030204" pitchFamily="18" charset="0"/>
                <a:cs typeface="Calibri" panose="020F0502020204030204" pitchFamily="34" charset="0"/>
              </a:rPr>
              <a:t>One Church, one faith, one Lord.</a:t>
            </a:r>
          </a:p>
          <a:p>
            <a:pPr algn="r"/>
            <a:r>
              <a:rPr lang="en-GB" sz="1400" i="1" dirty="0">
                <a:effectLst/>
                <a:latin typeface="Cambria" panose="02040503050406030204" pitchFamily="18" charset="0"/>
                <a:ea typeface="Calibri" panose="020F0502020204030204" pitchFamily="34" charset="0"/>
                <a:cs typeface="Calibri" panose="020F0502020204030204" pitchFamily="34" charset="0"/>
              </a:rPr>
              <a:t>E.H. </a:t>
            </a:r>
            <a:r>
              <a:rPr lang="en-GB" sz="1400" i="1" dirty="0" err="1">
                <a:effectLst/>
                <a:latin typeface="Cambria" panose="02040503050406030204" pitchFamily="18" charset="0"/>
                <a:ea typeface="Calibri" panose="020F0502020204030204" pitchFamily="34" charset="0"/>
                <a:cs typeface="Calibri" panose="020F0502020204030204" pitchFamily="34" charset="0"/>
              </a:rPr>
              <a:t>Plumtre</a:t>
            </a:r>
            <a:endParaRPr lang="cy-GB"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22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9796" y="5733256"/>
            <a:ext cx="10441160" cy="720080"/>
          </a:xfrm>
        </p:spPr>
        <p:txBody>
          <a:bodyPr>
            <a:noAutofit/>
          </a:bodyPr>
          <a:lstStyle/>
          <a:p>
            <a:pPr algn="ctr"/>
            <a:r>
              <a:rPr lang="en-US" sz="2800" dirty="0">
                <a:latin typeface="Arial Narrow" panose="020B0606020202030204" pitchFamily="34" charset="0"/>
                <a:ea typeface="Cambria" panose="02040503050406030204" pitchFamily="18" charset="0"/>
              </a:rPr>
              <a:t>Tan-</a:t>
            </a:r>
            <a:r>
              <a:rPr lang="en-US" sz="2800" dirty="0" err="1">
                <a:latin typeface="Arial Narrow" panose="020B0606020202030204" pitchFamily="34" charset="0"/>
                <a:ea typeface="Cambria" panose="02040503050406030204" pitchFamily="18" charset="0"/>
              </a:rPr>
              <a:t>yr</a:t>
            </a:r>
            <a:r>
              <a:rPr lang="en-US" sz="2800" dirty="0">
                <a:latin typeface="Arial Narrow" panose="020B0606020202030204" pitchFamily="34" charset="0"/>
                <a:ea typeface="Cambria" panose="02040503050406030204" pitchFamily="18" charset="0"/>
              </a:rPr>
              <a:t> –</a:t>
            </a:r>
            <a:r>
              <a:rPr lang="en-US" sz="2800" dirty="0" err="1">
                <a:latin typeface="Arial Narrow" panose="020B0606020202030204" pitchFamily="34" charset="0"/>
                <a:ea typeface="Cambria" panose="02040503050406030204" pitchFamily="18" charset="0"/>
              </a:rPr>
              <a:t>esgair</a:t>
            </a:r>
            <a:r>
              <a:rPr lang="en-US" sz="2800" dirty="0">
                <a:latin typeface="Arial Narrow" panose="020B0606020202030204" pitchFamily="34" charset="0"/>
                <a:ea typeface="Cambria" panose="02040503050406030204" pitchFamily="18" charset="0"/>
              </a:rPr>
              <a:t>, </a:t>
            </a:r>
            <a:r>
              <a:rPr lang="en-US" sz="2800" dirty="0" err="1">
                <a:latin typeface="Arial Narrow" panose="020B0606020202030204" pitchFamily="34" charset="0"/>
                <a:ea typeface="Cambria" panose="02040503050406030204" pitchFamily="18" charset="0"/>
              </a:rPr>
              <a:t>ffald</a:t>
            </a:r>
            <a:r>
              <a:rPr lang="en-US" sz="2800" dirty="0">
                <a:latin typeface="Arial Narrow" panose="020B0606020202030204" pitchFamily="34" charset="0"/>
                <a:ea typeface="Cambria" panose="02040503050406030204" pitchFamily="18" charset="0"/>
              </a:rPr>
              <a:t>-y-</a:t>
            </a:r>
            <a:r>
              <a:rPr lang="en-US" sz="2800" dirty="0" err="1">
                <a:latin typeface="Arial Narrow" panose="020B0606020202030204" pitchFamily="34" charset="0"/>
                <a:ea typeface="Cambria" panose="02040503050406030204" pitchFamily="18" charset="0"/>
              </a:rPr>
              <a:t>brenin</a:t>
            </a:r>
            <a:endParaRPr lang="en-US" sz="2800" dirty="0">
              <a:latin typeface="Arial Narrow" panose="020B0606020202030204" pitchFamily="34" charset="0"/>
              <a:ea typeface="Cambria" panose="02040503050406030204" pitchFamily="18" charset="0"/>
            </a:endParaRPr>
          </a:p>
        </p:txBody>
      </p:sp>
      <p:pic>
        <p:nvPicPr>
          <p:cNvPr id="4" name="Picture 2">
            <a:extLst>
              <a:ext uri="{FF2B5EF4-FFF2-40B4-BE49-F238E27FC236}">
                <a16:creationId xmlns:a16="http://schemas.microsoft.com/office/drawing/2014/main" id="{9D5553C5-9E66-43F4-86BE-2356AC8484AE}"/>
              </a:ext>
            </a:extLst>
          </p:cNvPr>
          <p:cNvPicPr>
            <a:picLocks noChangeAspect="1" noChangeArrowheads="1"/>
          </p:cNvPicPr>
          <p:nvPr/>
        </p:nvPicPr>
        <p:blipFill>
          <a:blip r:embed="rId2" cstate="print"/>
          <a:srcRect r="6850" b="4851"/>
          <a:stretch>
            <a:fillRect/>
          </a:stretch>
        </p:blipFill>
        <p:spPr bwMode="auto">
          <a:xfrm>
            <a:off x="768118" y="836712"/>
            <a:ext cx="5991231" cy="4300737"/>
          </a:xfrm>
          <a:prstGeom prst="rect">
            <a:avLst/>
          </a:prstGeom>
          <a:noFill/>
          <a:ln w="9525">
            <a:noFill/>
            <a:miter lim="800000"/>
            <a:headEnd/>
            <a:tailEnd/>
          </a:ln>
        </p:spPr>
      </p:pic>
      <p:pic>
        <p:nvPicPr>
          <p:cNvPr id="5" name="Picture 2">
            <a:extLst>
              <a:ext uri="{FF2B5EF4-FFF2-40B4-BE49-F238E27FC236}">
                <a16:creationId xmlns:a16="http://schemas.microsoft.com/office/drawing/2014/main" id="{BD2E8AFD-3820-42DB-8473-BDF96D708EA2}"/>
              </a:ext>
            </a:extLst>
          </p:cNvPr>
          <p:cNvPicPr>
            <a:picLocks noChangeAspect="1" noChangeArrowheads="1"/>
          </p:cNvPicPr>
          <p:nvPr/>
        </p:nvPicPr>
        <p:blipFill>
          <a:blip r:embed="rId3" cstate="print"/>
          <a:srcRect/>
          <a:stretch>
            <a:fillRect/>
          </a:stretch>
        </p:blipFill>
        <p:spPr bwMode="auto">
          <a:xfrm rot="16200000">
            <a:off x="7109472" y="1549847"/>
            <a:ext cx="4315380" cy="2889111"/>
          </a:xfrm>
          <a:prstGeom prst="rect">
            <a:avLst/>
          </a:prstGeom>
          <a:noFill/>
          <a:ln w="9525">
            <a:noFill/>
            <a:miter lim="800000"/>
            <a:headEnd/>
            <a:tailEnd/>
          </a:ln>
        </p:spPr>
      </p:pic>
    </p:spTree>
    <p:extLst>
      <p:ext uri="{BB962C8B-B14F-4D97-AF65-F5344CB8AC3E}">
        <p14:creationId xmlns:p14="http://schemas.microsoft.com/office/powerpoint/2010/main" val="24781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97" y="381000"/>
            <a:ext cx="5538917" cy="1371600"/>
          </a:xfrm>
        </p:spPr>
        <p:txBody>
          <a:bodyPr>
            <a:normAutofit/>
          </a:bodyPr>
          <a:lstStyle/>
          <a:p>
            <a:pPr algn="ctr"/>
            <a:r>
              <a:rPr lang="en-US" sz="4400" dirty="0"/>
              <a:t>Jesus sends out the twelve</a:t>
            </a:r>
          </a:p>
        </p:txBody>
      </p:sp>
      <p:sp>
        <p:nvSpPr>
          <p:cNvPr id="5" name="Text Placeholder 4"/>
          <p:cNvSpPr>
            <a:spLocks noGrp="1"/>
          </p:cNvSpPr>
          <p:nvPr>
            <p:ph type="body" sz="quarter" idx="3"/>
          </p:nvPr>
        </p:nvSpPr>
        <p:spPr>
          <a:xfrm>
            <a:off x="6249861" y="1752600"/>
            <a:ext cx="4416552" cy="914400"/>
          </a:xfrm>
        </p:spPr>
        <p:txBody>
          <a:bodyPr/>
          <a:lstStyle/>
          <a:p>
            <a:r>
              <a:rPr lang="en-US" sz="2400" dirty="0"/>
              <a:t>St. Mathew Chapter </a:t>
            </a:r>
            <a:r>
              <a:rPr lang="en-US" sz="3600" dirty="0"/>
              <a:t>10</a:t>
            </a:r>
          </a:p>
        </p:txBody>
      </p:sp>
      <p:pic>
        <p:nvPicPr>
          <p:cNvPr id="2050" name="Picture 2" descr="Introduction to the Book of Matthew">
            <a:extLst>
              <a:ext uri="{FF2B5EF4-FFF2-40B4-BE49-F238E27FC236}">
                <a16:creationId xmlns:a16="http://schemas.microsoft.com/office/drawing/2014/main" id="{67F85412-A0DD-4B45-9A6E-FF5C4FA0FDCB}"/>
              </a:ext>
            </a:extLst>
          </p:cNvPr>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123656" y="3124200"/>
            <a:ext cx="4416425" cy="2666274"/>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Matthew Chapter 10: Jesus Gave Power To The 12 Disciples">
            <a:extLst>
              <a:ext uri="{FF2B5EF4-FFF2-40B4-BE49-F238E27FC236}">
                <a16:creationId xmlns:a16="http://schemas.microsoft.com/office/drawing/2014/main" id="{983B5F92-9715-446E-B55F-8EEBDDAA8EB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07297" y="1864446"/>
            <a:ext cx="5538917" cy="39260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8142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884" y="620688"/>
            <a:ext cx="3312368" cy="3312368"/>
          </a:xfrm>
        </p:spPr>
        <p:txBody>
          <a:bodyPr/>
          <a:lstStyle/>
          <a:p>
            <a:r>
              <a:rPr lang="en-US" dirty="0"/>
              <a:t>He chose</a:t>
            </a:r>
            <a:br>
              <a:rPr lang="en-US" dirty="0"/>
            </a:br>
            <a:r>
              <a:rPr lang="en-US" dirty="0"/>
              <a:t>He called</a:t>
            </a:r>
            <a:br>
              <a:rPr lang="en-US" dirty="0"/>
            </a:br>
            <a:r>
              <a:rPr lang="en-US" dirty="0"/>
              <a:t>He appointed</a:t>
            </a:r>
            <a:br>
              <a:rPr lang="en-US" dirty="0"/>
            </a:br>
            <a:r>
              <a:rPr lang="en-US" dirty="0"/>
              <a:t>He sent</a:t>
            </a:r>
          </a:p>
        </p:txBody>
      </p:sp>
      <p:pic>
        <p:nvPicPr>
          <p:cNvPr id="3074" name="Picture 2" descr="God Bless America. - ppt download">
            <a:extLst>
              <a:ext uri="{FF2B5EF4-FFF2-40B4-BE49-F238E27FC236}">
                <a16:creationId xmlns:a16="http://schemas.microsoft.com/office/drawing/2014/main" id="{0A579A95-FC68-42E1-B934-91E9EA7FC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492" y="1916832"/>
            <a:ext cx="4764021" cy="357301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9050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IMOTHY RICHARD">
            <a:extLst>
              <a:ext uri="{FF2B5EF4-FFF2-40B4-BE49-F238E27FC236}">
                <a16:creationId xmlns:a16="http://schemas.microsoft.com/office/drawing/2014/main" id="{A4F501FF-7176-4E05-8D61-1D741AC398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46" r="1" b="27063"/>
          <a:stretch/>
        </p:blipFill>
        <p:spPr bwMode="auto">
          <a:xfrm>
            <a:off x="6229182" y="1653468"/>
            <a:ext cx="4689765" cy="4366333"/>
          </a:xfrm>
          <a:prstGeom prst="rect">
            <a:avLst/>
          </a:prstGeom>
          <a:solidFill>
            <a:srgbClr val="FFFFFF"/>
          </a:solidFill>
        </p:spPr>
      </p:pic>
      <p:sp>
        <p:nvSpPr>
          <p:cNvPr id="7" name="Content Placeholder 6">
            <a:extLst>
              <a:ext uri="{FF2B5EF4-FFF2-40B4-BE49-F238E27FC236}">
                <a16:creationId xmlns:a16="http://schemas.microsoft.com/office/drawing/2014/main" id="{EB56DEE7-5254-4F4A-8312-FEF8B408155A}"/>
              </a:ext>
            </a:extLst>
          </p:cNvPr>
          <p:cNvSpPr>
            <a:spLocks noGrp="1"/>
          </p:cNvSpPr>
          <p:nvPr>
            <p:ph sz="half" idx="1"/>
          </p:nvPr>
        </p:nvSpPr>
        <p:spPr>
          <a:xfrm>
            <a:off x="774699" y="1651000"/>
            <a:ext cx="5149681" cy="4368801"/>
          </a:xfrm>
        </p:spPr>
        <p:txBody>
          <a:bodyPr>
            <a:normAutofit lnSpcReduction="10000"/>
          </a:bodyPr>
          <a:lstStyle/>
          <a:p>
            <a:pPr marL="0" indent="0">
              <a:buNone/>
            </a:pPr>
            <a:r>
              <a:rPr lang="en-GB" sz="1800" b="1" i="1" dirty="0">
                <a:solidFill>
                  <a:srgbClr val="0A0A0A"/>
                </a:solidFill>
                <a:effectLst/>
                <a:latin typeface="Cambria" panose="02040503050406030204" pitchFamily="18" charset="0"/>
                <a:ea typeface="Times New Roman" panose="02020603050405020304" pitchFamily="18" charset="0"/>
                <a:cs typeface="Arial" panose="020B0604020202020204" pitchFamily="34" charset="0"/>
              </a:rPr>
              <a:t>the world. </a:t>
            </a:r>
            <a:endParaRPr lang="cy-GB" sz="1800" dirty="0">
              <a:effectLst/>
              <a:latin typeface="Times New Roman" panose="02020603050405020304" pitchFamily="18" charset="0"/>
              <a:ea typeface="Times New Roman" panose="02020603050405020304" pitchFamily="18" charset="0"/>
            </a:endParaRPr>
          </a:p>
          <a:p>
            <a:pPr marL="0" indent="0">
              <a:buNone/>
            </a:pPr>
            <a:r>
              <a:rPr lang="en-GB" sz="3200" b="1" i="1" dirty="0">
                <a:effectLst/>
                <a:latin typeface="Corbel Light" panose="020B0303020204020204" pitchFamily="34" charset="0"/>
                <a:ea typeface="Times New Roman" panose="02020603050405020304" pitchFamily="18" charset="0"/>
                <a:cs typeface="Arial" panose="020B0604020202020204" pitchFamily="34" charset="0"/>
              </a:rPr>
              <a:t>The Timothy Richard Appeal for the education of Syrian Children in Lebanon presents us with an opportunity in the name of Jesus to make a difference - your contribution can change their world. </a:t>
            </a:r>
            <a:endParaRPr lang="cy-GB" sz="3200" dirty="0">
              <a:effectLst/>
              <a:latin typeface="Corbel Light" panose="020B0303020204020204" pitchFamily="34" charset="0"/>
              <a:ea typeface="Times New Roman" panose="02020603050405020304" pitchFamily="18" charset="0"/>
            </a:endParaRPr>
          </a:p>
          <a:p>
            <a:endParaRPr lang="cy-GB" dirty="0"/>
          </a:p>
        </p:txBody>
      </p:sp>
    </p:spTree>
    <p:extLst>
      <p:ext uri="{BB962C8B-B14F-4D97-AF65-F5344CB8AC3E}">
        <p14:creationId xmlns:p14="http://schemas.microsoft.com/office/powerpoint/2010/main" val="276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0</TotalTime>
  <Words>1050</Words>
  <Application>Microsoft Office PowerPoint</Application>
  <PresentationFormat>Custom</PresentationFormat>
  <Paragraphs>126</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Narrow</vt:lpstr>
      <vt:lpstr>Arial Nova Cond</vt:lpstr>
      <vt:lpstr>Calibri</vt:lpstr>
      <vt:lpstr>Cambria</vt:lpstr>
      <vt:lpstr>Corbel</vt:lpstr>
      <vt:lpstr>Corbel Light</vt:lpstr>
      <vt:lpstr>Times New Roman</vt:lpstr>
      <vt:lpstr>Digital Blue Tunnel 16x9</vt:lpstr>
      <vt:lpstr>Timothy Richard Appeal  – education for Syrian Children</vt:lpstr>
      <vt:lpstr>Prayer:</vt:lpstr>
      <vt:lpstr>Memorial Stone at Ffaldybrenin</vt:lpstr>
      <vt:lpstr>Timothy Richard Appeal to provide education for Syrian Children in Lebanon</vt:lpstr>
      <vt:lpstr>Hymn:</vt:lpstr>
      <vt:lpstr>PowerPoint Presentation</vt:lpstr>
      <vt:lpstr>Jesus sends out the twelve</vt:lpstr>
      <vt:lpstr>He chose He called He appointed He sent</vt:lpstr>
      <vt:lpstr>PowerPoint Presentation</vt:lpstr>
      <vt:lpstr>Closing prayer</vt:lpstr>
      <vt:lpstr>Apêl Timothy Richard – addysg i blant Syria  </vt:lpstr>
      <vt:lpstr>Gweddi:</vt:lpstr>
      <vt:lpstr>Maen coffa Ffaldybrenin</vt:lpstr>
      <vt:lpstr>Apêl Timothy Richard – addysg i blant Syria yn Lebanon </vt:lpstr>
      <vt:lpstr>PowerPoint Presentation</vt:lpstr>
      <vt:lpstr>PowerPoint Presentation</vt:lpstr>
      <vt:lpstr> Iesu yn danfon y deuddeg</vt:lpstr>
      <vt:lpstr>PowerPoint Presentation</vt:lpstr>
      <vt:lpstr>Dewis Galw Neilltuo Danfon</vt:lpstr>
      <vt:lpstr>PowerPoint Presentation</vt:lpstr>
      <vt:lpstr>Gweddi glo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Timothy Richard Appeal  – education for Syrian Children</dc:title>
  <dc:creator>Peter Thomas</dc:creator>
  <cp:lastModifiedBy>Christian Williams</cp:lastModifiedBy>
  <cp:revision>24</cp:revision>
  <dcterms:created xsi:type="dcterms:W3CDTF">2021-02-01T18:14:21Z</dcterms:created>
  <dcterms:modified xsi:type="dcterms:W3CDTF">2021-03-04T14:45:14Z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